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87" r:id="rId3"/>
    <p:sldId id="288" r:id="rId4"/>
    <p:sldId id="289" r:id="rId5"/>
    <p:sldId id="291" r:id="rId6"/>
    <p:sldId id="282" r:id="rId7"/>
    <p:sldId id="290" r:id="rId8"/>
    <p:sldId id="285" r:id="rId9"/>
    <p:sldId id="292" r:id="rId10"/>
    <p:sldId id="293" r:id="rId11"/>
    <p:sldId id="294" r:id="rId12"/>
    <p:sldId id="295" r:id="rId13"/>
    <p:sldId id="296" r:id="rId14"/>
    <p:sldId id="297" r:id="rId15"/>
    <p:sldId id="298" r:id="rId16"/>
    <p:sldId id="280" r:id="rId17"/>
    <p:sldId id="286" r:id="rId18"/>
    <p:sldId id="26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lly Nygard" initials="KN" lastIdx="1" clrIdx="0">
    <p:extLst>
      <p:ext uri="{19B8F6BF-5375-455C-9EA6-DF929625EA0E}">
        <p15:presenceInfo xmlns:p15="http://schemas.microsoft.com/office/powerpoint/2012/main" userId="35866153da9f336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48D1C"/>
    <a:srgbClr val="FF66CC"/>
    <a:srgbClr val="4245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818"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1009650"/>
          </a:xfrm>
          <a:prstGeom prst="rect">
            <a:avLst/>
          </a:prstGeom>
        </p:spPr>
        <p:txBody>
          <a:bodyPr/>
          <a:lstStyle>
            <a:lvl1pPr>
              <a:defRPr>
                <a:solidFill>
                  <a:srgbClr val="42453C"/>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613B630-C0C7-497E-89B4-00684F205C60}" type="datetimeFigureOut">
              <a:rPr lang="en-US" smtClean="0"/>
              <a:t>8/12/2020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7E8E6AC-CFE3-4A61-90FE-A9A40E3865CB}" type="slidenum">
              <a:rPr lang="en-US" smtClean="0"/>
              <a:t>‹#›</a:t>
            </a:fld>
            <a:endParaRPr lang="en-US"/>
          </a:p>
        </p:txBody>
      </p:sp>
    </p:spTree>
    <p:extLst>
      <p:ext uri="{BB962C8B-B14F-4D97-AF65-F5344CB8AC3E}">
        <p14:creationId xmlns:p14="http://schemas.microsoft.com/office/powerpoint/2010/main" val="4079541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613B630-C0C7-497E-89B4-00684F205C60}" type="datetimeFigureOut">
              <a:rPr lang="en-US" smtClean="0"/>
              <a:t>8/12/2020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7E8E6AC-CFE3-4A61-90FE-A9A40E3865CB}" type="slidenum">
              <a:rPr lang="en-US" smtClean="0"/>
              <a:t>‹#›</a:t>
            </a:fld>
            <a:endParaRPr lang="en-US"/>
          </a:p>
        </p:txBody>
      </p:sp>
    </p:spTree>
    <p:extLst>
      <p:ext uri="{BB962C8B-B14F-4D97-AF65-F5344CB8AC3E}">
        <p14:creationId xmlns:p14="http://schemas.microsoft.com/office/powerpoint/2010/main" val="3405521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613B630-C0C7-497E-89B4-00684F205C60}" type="datetimeFigureOut">
              <a:rPr lang="en-US" smtClean="0"/>
              <a:t>8/12/2020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7E8E6AC-CFE3-4A61-90FE-A9A40E3865CB}" type="slidenum">
              <a:rPr lang="en-US" smtClean="0"/>
              <a:t>‹#›</a:t>
            </a:fld>
            <a:endParaRPr lang="en-US"/>
          </a:p>
        </p:txBody>
      </p:sp>
    </p:spTree>
    <p:extLst>
      <p:ext uri="{BB962C8B-B14F-4D97-AF65-F5344CB8AC3E}">
        <p14:creationId xmlns:p14="http://schemas.microsoft.com/office/powerpoint/2010/main" val="1412091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91400" cy="1143000"/>
          </a:xfrm>
          <a:prstGeom prst="rect">
            <a:avLst/>
          </a:prstGeom>
        </p:spPr>
        <p:txBody>
          <a:bodyPr/>
          <a:lstStyle>
            <a:lvl1pPr algn="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2667000"/>
            <a:ext cx="8229600" cy="3459163"/>
          </a:xfrm>
          <a:prstGeom prst="rect">
            <a:avLst/>
          </a:prstGeom>
        </p:spPr>
        <p:txBody>
          <a:bodyPr/>
          <a:lstStyle>
            <a:lvl1pPr>
              <a:defRPr>
                <a:solidFill>
                  <a:srgbClr val="42453C"/>
                </a:solidFill>
              </a:defRPr>
            </a:lvl1pPr>
            <a:lvl2pPr>
              <a:defRPr>
                <a:solidFill>
                  <a:srgbClr val="42453C"/>
                </a:solidFill>
              </a:defRPr>
            </a:lvl2pPr>
            <a:lvl3pPr>
              <a:defRPr>
                <a:solidFill>
                  <a:srgbClr val="42453C"/>
                </a:solidFill>
              </a:defRPr>
            </a:lvl3pPr>
            <a:lvl4pPr>
              <a:defRPr>
                <a:solidFill>
                  <a:srgbClr val="42453C"/>
                </a:solidFill>
              </a:defRPr>
            </a:lvl4pPr>
            <a:lvl5pPr>
              <a:defRPr>
                <a:solidFill>
                  <a:srgbClr val="42453C"/>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613B630-C0C7-497E-89B4-00684F205C60}" type="datetimeFigureOut">
              <a:rPr lang="en-US" smtClean="0"/>
              <a:t>8/12/2020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7E8E6AC-CFE3-4A61-90FE-A9A40E3865CB}" type="slidenum">
              <a:rPr lang="en-US" smtClean="0"/>
              <a:t>‹#›</a:t>
            </a:fld>
            <a:endParaRPr lang="en-US"/>
          </a:p>
        </p:txBody>
      </p:sp>
    </p:spTree>
    <p:extLst>
      <p:ext uri="{BB962C8B-B14F-4D97-AF65-F5344CB8AC3E}">
        <p14:creationId xmlns:p14="http://schemas.microsoft.com/office/powerpoint/2010/main" val="416847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613B630-C0C7-497E-89B4-00684F205C60}" type="datetimeFigureOut">
              <a:rPr lang="en-US" smtClean="0"/>
              <a:t>8/12/2020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7E8E6AC-CFE3-4A61-90FE-A9A40E3865CB}" type="slidenum">
              <a:rPr lang="en-US" smtClean="0"/>
              <a:t>‹#›</a:t>
            </a:fld>
            <a:endParaRPr lang="en-US"/>
          </a:p>
        </p:txBody>
      </p:sp>
    </p:spTree>
    <p:extLst>
      <p:ext uri="{BB962C8B-B14F-4D97-AF65-F5344CB8AC3E}">
        <p14:creationId xmlns:p14="http://schemas.microsoft.com/office/powerpoint/2010/main" val="1545354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613B630-C0C7-497E-89B4-00684F205C60}" type="datetimeFigureOut">
              <a:rPr lang="en-US" smtClean="0"/>
              <a:t>8/12/2020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7E8E6AC-CFE3-4A61-90FE-A9A40E3865CB}" type="slidenum">
              <a:rPr lang="en-US" smtClean="0"/>
              <a:t>‹#›</a:t>
            </a:fld>
            <a:endParaRPr lang="en-US"/>
          </a:p>
        </p:txBody>
      </p:sp>
    </p:spTree>
    <p:extLst>
      <p:ext uri="{BB962C8B-B14F-4D97-AF65-F5344CB8AC3E}">
        <p14:creationId xmlns:p14="http://schemas.microsoft.com/office/powerpoint/2010/main" val="3014398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613B630-C0C7-497E-89B4-00684F205C60}" type="datetimeFigureOut">
              <a:rPr lang="en-US" smtClean="0"/>
              <a:t>8/12/2020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7E8E6AC-CFE3-4A61-90FE-A9A40E3865CB}" type="slidenum">
              <a:rPr lang="en-US" smtClean="0"/>
              <a:t>‹#›</a:t>
            </a:fld>
            <a:endParaRPr lang="en-US"/>
          </a:p>
        </p:txBody>
      </p:sp>
    </p:spTree>
    <p:extLst>
      <p:ext uri="{BB962C8B-B14F-4D97-AF65-F5344CB8AC3E}">
        <p14:creationId xmlns:p14="http://schemas.microsoft.com/office/powerpoint/2010/main" val="4121871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613B630-C0C7-497E-89B4-00684F205C60}" type="datetimeFigureOut">
              <a:rPr lang="en-US" smtClean="0"/>
              <a:t>8/12/2020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7E8E6AC-CFE3-4A61-90FE-A9A40E3865CB}" type="slidenum">
              <a:rPr lang="en-US" smtClean="0"/>
              <a:t>‹#›</a:t>
            </a:fld>
            <a:endParaRPr lang="en-US"/>
          </a:p>
        </p:txBody>
      </p:sp>
    </p:spTree>
    <p:extLst>
      <p:ext uri="{BB962C8B-B14F-4D97-AF65-F5344CB8AC3E}">
        <p14:creationId xmlns:p14="http://schemas.microsoft.com/office/powerpoint/2010/main" val="2061420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613B630-C0C7-497E-89B4-00684F205C60}" type="datetimeFigureOut">
              <a:rPr lang="en-US" smtClean="0"/>
              <a:t>8/12/2020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7E8E6AC-CFE3-4A61-90FE-A9A40E3865CB}" type="slidenum">
              <a:rPr lang="en-US" smtClean="0"/>
              <a:t>‹#›</a:t>
            </a:fld>
            <a:endParaRPr lang="en-US"/>
          </a:p>
        </p:txBody>
      </p:sp>
    </p:spTree>
    <p:extLst>
      <p:ext uri="{BB962C8B-B14F-4D97-AF65-F5344CB8AC3E}">
        <p14:creationId xmlns:p14="http://schemas.microsoft.com/office/powerpoint/2010/main" val="3382464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613B630-C0C7-497E-89B4-00684F205C60}" type="datetimeFigureOut">
              <a:rPr lang="en-US" smtClean="0"/>
              <a:t>8/12/2020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7E8E6AC-CFE3-4A61-90FE-A9A40E3865CB}" type="slidenum">
              <a:rPr lang="en-US" smtClean="0"/>
              <a:t>‹#›</a:t>
            </a:fld>
            <a:endParaRPr lang="en-US"/>
          </a:p>
        </p:txBody>
      </p:sp>
    </p:spTree>
    <p:extLst>
      <p:ext uri="{BB962C8B-B14F-4D97-AF65-F5344CB8AC3E}">
        <p14:creationId xmlns:p14="http://schemas.microsoft.com/office/powerpoint/2010/main" val="2313630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613B630-C0C7-497E-89B4-00684F205C60}" type="datetimeFigureOut">
              <a:rPr lang="en-US" smtClean="0"/>
              <a:t>8/12/2020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7E8E6AC-CFE3-4A61-90FE-A9A40E3865CB}" type="slidenum">
              <a:rPr lang="en-US" smtClean="0"/>
              <a:t>‹#›</a:t>
            </a:fld>
            <a:endParaRPr lang="en-US"/>
          </a:p>
        </p:txBody>
      </p:sp>
    </p:spTree>
    <p:extLst>
      <p:ext uri="{BB962C8B-B14F-4D97-AF65-F5344CB8AC3E}">
        <p14:creationId xmlns:p14="http://schemas.microsoft.com/office/powerpoint/2010/main" val="2615726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7912633" y="6324600"/>
            <a:ext cx="861253" cy="401918"/>
          </a:xfrm>
          <a:prstGeom prst="rect">
            <a:avLst/>
          </a:prstGeom>
        </p:spPr>
      </p:pic>
      <p:pic>
        <p:nvPicPr>
          <p:cNvPr id="13" name="Picture 12"/>
          <p:cNvPicPr>
            <a:picLocks noChangeAspect="1"/>
          </p:cNvPicPr>
          <p:nvPr userDrawn="1"/>
        </p:nvPicPr>
        <p:blipFill>
          <a:blip r:embed="rId14" cstate="email">
            <a:extLst>
              <a:ext uri="{28A0092B-C50C-407E-A947-70E740481C1C}">
                <a14:useLocalDpi xmlns:a14="http://schemas.microsoft.com/office/drawing/2010/main"/>
              </a:ext>
            </a:extLst>
          </a:blip>
          <a:srcRect/>
          <a:stretch/>
        </p:blipFill>
        <p:spPr>
          <a:xfrm>
            <a:off x="1" y="-1"/>
            <a:ext cx="9245598" cy="2667000"/>
          </a:xfrm>
          <a:prstGeom prst="rect">
            <a:avLst/>
          </a:prstGeom>
        </p:spPr>
      </p:pic>
    </p:spTree>
    <p:extLst>
      <p:ext uri="{BB962C8B-B14F-4D97-AF65-F5344CB8AC3E}">
        <p14:creationId xmlns:p14="http://schemas.microsoft.com/office/powerpoint/2010/main" val="29882766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aarp.org/health/conditions-treatments/info-2020/coronavirus-and-arthritis.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aarp.org/health/conditions-treatments/info-2020/coronavirus-and-arthritis.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hyperlink" Target="https://www.mayoclinic.org/diseases-conditions/arthritis/in-depth/arthritis/art-2004797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mayoclinic.org/diseases-conditions/arthritis/in-depth/arthritis/art-20047971"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BE8B2-173B-4E77-A10E-A888E4648A93}"/>
              </a:ext>
            </a:extLst>
          </p:cNvPr>
          <p:cNvSpPr>
            <a:spLocks noGrp="1"/>
          </p:cNvSpPr>
          <p:nvPr>
            <p:ph type="title"/>
          </p:nvPr>
        </p:nvSpPr>
        <p:spPr/>
        <p:txBody>
          <a:bodyPr/>
          <a:lstStyle/>
          <a:p>
            <a:r>
              <a:rPr lang="en-US" dirty="0"/>
              <a:t>Welcome</a:t>
            </a:r>
          </a:p>
        </p:txBody>
      </p:sp>
      <p:sp>
        <p:nvSpPr>
          <p:cNvPr id="3" name="Content Placeholder 2">
            <a:extLst>
              <a:ext uri="{FF2B5EF4-FFF2-40B4-BE49-F238E27FC236}">
                <a16:creationId xmlns:a16="http://schemas.microsoft.com/office/drawing/2014/main" id="{014E7597-CF02-4BD9-AF8E-3762C6D34588}"/>
              </a:ext>
            </a:extLst>
          </p:cNvPr>
          <p:cNvSpPr>
            <a:spLocks noGrp="1"/>
          </p:cNvSpPr>
          <p:nvPr>
            <p:ph idx="1"/>
          </p:nvPr>
        </p:nvSpPr>
        <p:spPr/>
        <p:txBody>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800" b="0" i="0" u="none" strike="noStrike" kern="1200" cap="none" spc="0" normalizeH="0" baseline="30000" noProof="0" dirty="0">
                <a:ln>
                  <a:noFill/>
                </a:ln>
                <a:solidFill>
                  <a:srgbClr val="42453C"/>
                </a:solidFill>
                <a:effectLst/>
                <a:uLnTx/>
                <a:uFillTx/>
                <a:latin typeface="Calibri"/>
                <a:ea typeface="+mn-ea"/>
                <a:cs typeface="+mn-cs"/>
              </a:rPr>
              <a:t>Thanks for Joining Us for a special </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800" b="1" i="1" u="none" strike="noStrike" kern="1200" cap="none" spc="0" normalizeH="0" baseline="30000" noProof="0" dirty="0">
                <a:ln>
                  <a:noFill/>
                </a:ln>
                <a:solidFill>
                  <a:srgbClr val="42453C"/>
                </a:solidFill>
                <a:effectLst/>
                <a:uLnTx/>
                <a:uFillTx/>
                <a:latin typeface="Calibri"/>
                <a:ea typeface="+mn-ea"/>
                <a:cs typeface="+mn-cs"/>
              </a:rPr>
              <a:t>Balanced Approach to Senior Wellness Presentation</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800" b="1" i="0" u="none" strike="noStrike" kern="1200" cap="none" spc="0" normalizeH="0" baseline="30000" noProof="0" dirty="0">
                <a:ln>
                  <a:noFill/>
                </a:ln>
                <a:solidFill>
                  <a:srgbClr val="42453C"/>
                </a:solidFill>
                <a:effectLst/>
                <a:uLnTx/>
                <a:uFillTx/>
                <a:latin typeface="Calibri"/>
                <a:ea typeface="+mn-ea"/>
                <a:cs typeface="+mn-cs"/>
              </a:rPr>
              <a:t>Todays’ Topics to include:</a:t>
            </a:r>
          </a:p>
          <a:p>
            <a:pPr marR="0" lvl="0" algn="ctr"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en-US" sz="2400" i="0" u="none" strike="noStrike" kern="1200" cap="none" spc="0" normalizeH="0" baseline="30000" noProof="0" dirty="0">
                <a:ln>
                  <a:noFill/>
                </a:ln>
                <a:solidFill>
                  <a:srgbClr val="42453C"/>
                </a:solidFill>
                <a:effectLst/>
                <a:uLnTx/>
                <a:uFillTx/>
                <a:latin typeface="Calibri"/>
                <a:ea typeface="+mn-ea"/>
                <a:cs typeface="+mn-cs"/>
              </a:rPr>
              <a:t>Is there an increased risk of COVID-19 for those with Arthritis?</a:t>
            </a:r>
          </a:p>
          <a:p>
            <a:pPr marR="0" lvl="0" algn="ctr"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lang="en-US" sz="2400" baseline="30000" dirty="0">
                <a:latin typeface="Calibri"/>
              </a:rPr>
              <a:t>Why is there an increase in complaints about Arthritis pain since March 2020?</a:t>
            </a:r>
          </a:p>
          <a:p>
            <a:pPr marR="0" lvl="0" algn="ctr"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en-US" sz="2400" i="0" u="none" strike="noStrike" kern="1200" cap="none" spc="0" normalizeH="0" baseline="30000" noProof="0" dirty="0">
                <a:ln>
                  <a:noFill/>
                </a:ln>
                <a:solidFill>
                  <a:srgbClr val="42453C"/>
                </a:solidFill>
                <a:effectLst/>
                <a:uLnTx/>
                <a:uFillTx/>
                <a:latin typeface="Calibri"/>
                <a:ea typeface="+mn-ea"/>
                <a:cs typeface="+mn-cs"/>
              </a:rPr>
              <a:t>Exercising in a pandemic</a:t>
            </a:r>
          </a:p>
          <a:p>
            <a:pPr marR="0" lvl="0" algn="ctr"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lang="en-US" sz="2400" baseline="30000" dirty="0">
                <a:latin typeface="Calibri"/>
              </a:rPr>
              <a:t>Benefits of exercise for Arthritis sufferers</a:t>
            </a:r>
          </a:p>
          <a:p>
            <a:pPr marR="0" lvl="0" algn="ctr"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lang="en-US" sz="2400" baseline="30000" dirty="0">
                <a:latin typeface="Calibri"/>
              </a:rPr>
              <a:t>Recommended types of exercise for Arthritis</a:t>
            </a:r>
          </a:p>
          <a:p>
            <a:pPr marR="0" lvl="0" algn="ctr"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lang="en-US" sz="2400" baseline="30000" dirty="0">
                <a:latin typeface="Calibri"/>
              </a:rPr>
              <a:t>Tips to protect your joints</a:t>
            </a:r>
          </a:p>
          <a:p>
            <a:pPr marR="0" lvl="0" algn="ctr"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endParaRPr kumimoji="0" lang="en-US" sz="2400" i="0" u="none" strike="noStrike" kern="1200" cap="none" spc="0" normalizeH="0" baseline="30000" noProof="0" dirty="0">
              <a:ln>
                <a:noFill/>
              </a:ln>
              <a:solidFill>
                <a:srgbClr val="42453C"/>
              </a:solidFill>
              <a:effectLst/>
              <a:uLnTx/>
              <a:uFillTx/>
              <a:latin typeface="Calibri"/>
              <a:ea typeface="+mn-ea"/>
              <a:cs typeface="+mn-cs"/>
            </a:endParaRPr>
          </a:p>
          <a:p>
            <a:pPr marR="0" lvl="0" algn="ctr"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endParaRPr kumimoji="0" lang="en-US" sz="2400" i="0" u="none" strike="noStrike" kern="1200" cap="none" spc="0" normalizeH="0" baseline="30000" noProof="0" dirty="0">
              <a:ln>
                <a:noFill/>
              </a:ln>
              <a:solidFill>
                <a:srgbClr val="42453C"/>
              </a:solidFill>
              <a:effectLst/>
              <a:uLnTx/>
              <a:uFillTx/>
              <a:latin typeface="Calibri"/>
              <a:ea typeface="+mn-ea"/>
              <a:cs typeface="+mn-cs"/>
            </a:endParaRPr>
          </a:p>
          <a:p>
            <a:pPr marR="0" lvl="0" algn="ctr"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endParaRPr kumimoji="0" lang="en-US" sz="4800" i="0" u="none" strike="noStrike" kern="1200" cap="none" spc="0" normalizeH="0" baseline="30000" noProof="0" dirty="0">
              <a:ln>
                <a:noFill/>
              </a:ln>
              <a:solidFill>
                <a:srgbClr val="42453C"/>
              </a:solidFill>
              <a:effectLst/>
              <a:uLnTx/>
              <a:uFillTx/>
              <a:latin typeface="Calibri"/>
              <a:ea typeface="+mn-ea"/>
              <a:cs typeface="+mn-cs"/>
            </a:endParaRPr>
          </a:p>
          <a:p>
            <a:pPr marR="0" lvl="0" algn="ctr"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endParaRPr kumimoji="0" lang="en-US" sz="2400" i="1" u="none" strike="noStrike" kern="1200" cap="none" spc="0" normalizeH="0" baseline="30000" noProof="0" dirty="0">
              <a:ln>
                <a:noFill/>
              </a:ln>
              <a:solidFill>
                <a:srgbClr val="42453C"/>
              </a:solidFill>
              <a:effectLst/>
              <a:uLnTx/>
              <a:uFillTx/>
              <a:latin typeface="Calibri"/>
              <a:ea typeface="+mn-ea"/>
              <a:cs typeface="+mn-cs"/>
            </a:endParaRPr>
          </a:p>
          <a:p>
            <a:endParaRPr lang="en-US" dirty="0"/>
          </a:p>
        </p:txBody>
      </p:sp>
    </p:spTree>
    <p:extLst>
      <p:ext uri="{BB962C8B-B14F-4D97-AF65-F5344CB8AC3E}">
        <p14:creationId xmlns:p14="http://schemas.microsoft.com/office/powerpoint/2010/main" val="1183219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BBDC65-14C0-4919-8848-3F4AF271D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019800" y="1724722"/>
            <a:ext cx="2057400" cy="5051502"/>
          </a:xfrm>
          <a:prstGeom prst="rect">
            <a:avLst/>
          </a:prstGeom>
        </p:spPr>
      </p:pic>
      <p:pic>
        <p:nvPicPr>
          <p:cNvPr id="10" name="Picture 9">
            <a:extLst>
              <a:ext uri="{FF2B5EF4-FFF2-40B4-BE49-F238E27FC236}">
                <a16:creationId xmlns:a16="http://schemas.microsoft.com/office/drawing/2014/main" id="{0F394763-93EF-481D-A77A-DA58A07E027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897418" y="1828800"/>
            <a:ext cx="2362198" cy="3056963"/>
          </a:xfrm>
          <a:prstGeom prst="rect">
            <a:avLst/>
          </a:prstGeom>
          <a:effectLst>
            <a:outerShdw blurRad="50800" dist="38100" dir="2700000" algn="tl" rotWithShape="0">
              <a:prstClr val="black">
                <a:alpha val="40000"/>
              </a:prstClr>
            </a:outerShdw>
          </a:effectLst>
          <a:scene3d>
            <a:camera prst="perspectiveContrastingLeftFacing">
              <a:rot lat="513179" lon="1424688" rev="21185263"/>
            </a:camera>
            <a:lightRig rig="threePt" dir="t"/>
          </a:scene3d>
        </p:spPr>
      </p:pic>
      <p:sp>
        <p:nvSpPr>
          <p:cNvPr id="11" name="TextBox 10">
            <a:extLst>
              <a:ext uri="{FF2B5EF4-FFF2-40B4-BE49-F238E27FC236}">
                <a16:creationId xmlns:a16="http://schemas.microsoft.com/office/drawing/2014/main" id="{FF29487E-64A8-42BA-816B-F1897F1E3B7F}"/>
              </a:ext>
            </a:extLst>
          </p:cNvPr>
          <p:cNvSpPr txBox="1"/>
          <p:nvPr/>
        </p:nvSpPr>
        <p:spPr>
          <a:xfrm>
            <a:off x="558800" y="2589373"/>
            <a:ext cx="5638800" cy="338554"/>
          </a:xfrm>
          <a:prstGeom prst="rect">
            <a:avLst/>
          </a:prstGeom>
          <a:noFill/>
        </p:spPr>
        <p:txBody>
          <a:bodyPr wrap="square" rtlCol="0">
            <a:spAutoFit/>
          </a:bodyPr>
          <a:lstStyle/>
          <a:p>
            <a:r>
              <a:rPr lang="en-US" sz="1600" i="1" dirty="0">
                <a:solidFill>
                  <a:schemeClr val="bg1">
                    <a:lumMod val="65000"/>
                  </a:schemeClr>
                </a:solidFill>
              </a:rPr>
              <a:t>Presenter:  Please hand out the </a:t>
            </a:r>
            <a:r>
              <a:rPr lang="en-US" sz="1600" i="1" u="sng" dirty="0">
                <a:solidFill>
                  <a:schemeClr val="bg1">
                    <a:lumMod val="65000"/>
                  </a:schemeClr>
                </a:solidFill>
              </a:rPr>
              <a:t>Exercises for Arthritis </a:t>
            </a:r>
            <a:r>
              <a:rPr lang="en-US" sz="1600" i="1" dirty="0">
                <a:solidFill>
                  <a:schemeClr val="bg1">
                    <a:lumMod val="65000"/>
                  </a:schemeClr>
                </a:solidFill>
              </a:rPr>
              <a:t>handout.</a:t>
            </a:r>
          </a:p>
        </p:txBody>
      </p:sp>
      <p:sp>
        <p:nvSpPr>
          <p:cNvPr id="5" name="TextBox 4">
            <a:extLst>
              <a:ext uri="{FF2B5EF4-FFF2-40B4-BE49-F238E27FC236}">
                <a16:creationId xmlns:a16="http://schemas.microsoft.com/office/drawing/2014/main" id="{97F0C122-0505-4B3B-860E-B57B90156DC9}"/>
              </a:ext>
            </a:extLst>
          </p:cNvPr>
          <p:cNvSpPr txBox="1"/>
          <p:nvPr/>
        </p:nvSpPr>
        <p:spPr>
          <a:xfrm>
            <a:off x="416786" y="3484145"/>
            <a:ext cx="5278583" cy="1415772"/>
          </a:xfrm>
          <a:prstGeom prst="rect">
            <a:avLst/>
          </a:prstGeom>
          <a:noFill/>
        </p:spPr>
        <p:txBody>
          <a:bodyPr wrap="square" rtlCol="0">
            <a:spAutoFit/>
          </a:bodyPr>
          <a:lstStyle/>
          <a:p>
            <a:r>
              <a:rPr lang="en-US" dirty="0">
                <a:solidFill>
                  <a:srgbClr val="42453C"/>
                </a:solidFill>
              </a:rPr>
              <a:t>Now that we know that exercise is beneficial to those who suffer from the pain of arthritis – and, as an added bonus, helps you to build your immune system – what type of exercise is recommended?</a:t>
            </a:r>
            <a:endParaRPr lang="en-US" sz="800" dirty="0">
              <a:solidFill>
                <a:srgbClr val="548D1C"/>
              </a:solidFill>
            </a:endParaRPr>
          </a:p>
          <a:p>
            <a:r>
              <a:rPr lang="en-US" sz="1400" i="1" dirty="0">
                <a:solidFill>
                  <a:srgbClr val="548D1C"/>
                </a:solidFill>
              </a:rPr>
              <a:t>We’ll give you a hint – you’ll be happy to hear that it’s not running!</a:t>
            </a:r>
            <a:endParaRPr lang="en-US" sz="1400" i="1" dirty="0">
              <a:solidFill>
                <a:srgbClr val="42453C"/>
              </a:solidFill>
            </a:endParaRPr>
          </a:p>
        </p:txBody>
      </p:sp>
    </p:spTree>
    <p:extLst>
      <p:ext uri="{BB962C8B-B14F-4D97-AF65-F5344CB8AC3E}">
        <p14:creationId xmlns:p14="http://schemas.microsoft.com/office/powerpoint/2010/main" val="2208382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5C29B4-E33A-4A4C-9977-72CC2B5B353C}"/>
              </a:ext>
            </a:extLst>
          </p:cNvPr>
          <p:cNvSpPr>
            <a:spLocks noGrp="1"/>
          </p:cNvSpPr>
          <p:nvPr>
            <p:ph idx="1"/>
          </p:nvPr>
        </p:nvSpPr>
        <p:spPr>
          <a:xfrm>
            <a:off x="3200400" y="2819400"/>
            <a:ext cx="5562600" cy="3459163"/>
          </a:xfrm>
        </p:spPr>
        <p:txBody>
          <a:bodyPr/>
          <a:lstStyle/>
          <a:p>
            <a:pPr marL="0" marR="0" indent="0" algn="l" rtl="0">
              <a:buNone/>
            </a:pPr>
            <a:r>
              <a:rPr lang="en-US" sz="3200" b="0" i="0" u="none" strike="noStrike" baseline="30000" dirty="0">
                <a:solidFill>
                  <a:srgbClr val="42453C"/>
                </a:solidFill>
                <a:latin typeface="Calibri" panose="020F0502020204030204" pitchFamily="34" charset="0"/>
              </a:rPr>
              <a:t>These types of exercises help relieve the stiffness and increase your ability to move your joints through their full range of motion (anyone have trouble lifting their arms up over their head).  In most cases, these gentle movements can be done daily.  Talk to your </a:t>
            </a:r>
            <a:r>
              <a:rPr lang="en-US" sz="3200" b="1" i="0" u="none" strike="noStrike" baseline="30000" dirty="0">
                <a:solidFill>
                  <a:srgbClr val="42453C"/>
                </a:solidFill>
                <a:latin typeface="Calibri" panose="020F0502020204030204" pitchFamily="34" charset="0"/>
              </a:rPr>
              <a:t>Live 2 B Healthy®</a:t>
            </a:r>
            <a:r>
              <a:rPr lang="en-US" sz="3200" b="0" i="0" u="none" strike="noStrike" baseline="30000" dirty="0">
                <a:solidFill>
                  <a:srgbClr val="42453C"/>
                </a:solidFill>
                <a:latin typeface="Calibri" panose="020F0502020204030204" pitchFamily="34" charset="0"/>
              </a:rPr>
              <a:t> trainer to get suggestions on movements you can do on non-class days to work your trouble spots.</a:t>
            </a:r>
          </a:p>
          <a:p>
            <a:endParaRPr lang="en-US" dirty="0"/>
          </a:p>
        </p:txBody>
      </p:sp>
      <p:pic>
        <p:nvPicPr>
          <p:cNvPr id="5" name="Picture 4">
            <a:extLst>
              <a:ext uri="{FF2B5EF4-FFF2-40B4-BE49-F238E27FC236}">
                <a16:creationId xmlns:a16="http://schemas.microsoft.com/office/drawing/2014/main" id="{8EBE3171-15BE-493F-A0ED-961641526D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1600200" y="1586345"/>
            <a:ext cx="1676400" cy="5029200"/>
          </a:xfrm>
          <a:prstGeom prst="rect">
            <a:avLst/>
          </a:prstGeom>
        </p:spPr>
      </p:pic>
      <p:sp>
        <p:nvSpPr>
          <p:cNvPr id="7" name="TextBox 6">
            <a:extLst>
              <a:ext uri="{FF2B5EF4-FFF2-40B4-BE49-F238E27FC236}">
                <a16:creationId xmlns:a16="http://schemas.microsoft.com/office/drawing/2014/main" id="{A207F5BB-61F8-480F-89B8-B3B6D1BEC714}"/>
              </a:ext>
            </a:extLst>
          </p:cNvPr>
          <p:cNvSpPr txBox="1"/>
          <p:nvPr/>
        </p:nvSpPr>
        <p:spPr>
          <a:xfrm rot="16200000">
            <a:off x="-988974" y="4077171"/>
            <a:ext cx="4622800" cy="523220"/>
          </a:xfrm>
          <a:prstGeom prst="rect">
            <a:avLst/>
          </a:prstGeom>
          <a:noFill/>
        </p:spPr>
        <p:txBody>
          <a:bodyPr wrap="square">
            <a:spAutoFit/>
          </a:bodyPr>
          <a:lstStyle/>
          <a:p>
            <a:r>
              <a:rPr lang="en-US" sz="2800" b="1" dirty="0">
                <a:solidFill>
                  <a:srgbClr val="548D1C"/>
                </a:solidFill>
              </a:rPr>
              <a:t>Range of Motion Exercises</a:t>
            </a:r>
          </a:p>
        </p:txBody>
      </p:sp>
    </p:spTree>
    <p:extLst>
      <p:ext uri="{BB962C8B-B14F-4D97-AF65-F5344CB8AC3E}">
        <p14:creationId xmlns:p14="http://schemas.microsoft.com/office/powerpoint/2010/main" val="2663774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BE3171-15BE-493F-A0ED-961641526DE5}"/>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3200400" y="3865408"/>
            <a:ext cx="5246255" cy="2539222"/>
          </a:xfrm>
          <a:prstGeom prst="rect">
            <a:avLst/>
          </a:prstGeom>
        </p:spPr>
      </p:pic>
      <p:sp>
        <p:nvSpPr>
          <p:cNvPr id="7" name="TextBox 6">
            <a:extLst>
              <a:ext uri="{FF2B5EF4-FFF2-40B4-BE49-F238E27FC236}">
                <a16:creationId xmlns:a16="http://schemas.microsoft.com/office/drawing/2014/main" id="{A207F5BB-61F8-480F-89B8-B3B6D1BEC714}"/>
              </a:ext>
            </a:extLst>
          </p:cNvPr>
          <p:cNvSpPr txBox="1"/>
          <p:nvPr/>
        </p:nvSpPr>
        <p:spPr>
          <a:xfrm rot="16200000">
            <a:off x="-1482981" y="3997581"/>
            <a:ext cx="4251182" cy="523220"/>
          </a:xfrm>
          <a:prstGeom prst="rect">
            <a:avLst/>
          </a:prstGeom>
          <a:noFill/>
        </p:spPr>
        <p:txBody>
          <a:bodyPr wrap="square">
            <a:spAutoFit/>
          </a:bodyPr>
          <a:lstStyle/>
          <a:p>
            <a:r>
              <a:rPr lang="en-US" sz="2800" b="1" dirty="0">
                <a:solidFill>
                  <a:srgbClr val="548D1C"/>
                </a:solidFill>
              </a:rPr>
              <a:t>Strengthening Exercises</a:t>
            </a:r>
          </a:p>
        </p:txBody>
      </p:sp>
      <p:sp>
        <p:nvSpPr>
          <p:cNvPr id="2" name="TextBox 1">
            <a:extLst>
              <a:ext uri="{FF2B5EF4-FFF2-40B4-BE49-F238E27FC236}">
                <a16:creationId xmlns:a16="http://schemas.microsoft.com/office/drawing/2014/main" id="{BA262A86-0080-4D03-95CD-92CFEFBE335F}"/>
              </a:ext>
            </a:extLst>
          </p:cNvPr>
          <p:cNvSpPr txBox="1"/>
          <p:nvPr/>
        </p:nvSpPr>
        <p:spPr>
          <a:xfrm>
            <a:off x="1002145" y="3893654"/>
            <a:ext cx="6400800" cy="1241365"/>
          </a:xfrm>
          <a:prstGeom prst="rect">
            <a:avLst/>
          </a:prstGeom>
          <a:noFill/>
        </p:spPr>
        <p:txBody>
          <a:bodyPr wrap="square" rtlCol="0">
            <a:spAutoFit/>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0" i="0" u="none" strike="noStrike" kern="1200" cap="none" spc="0" normalizeH="0" baseline="30000" noProof="0" dirty="0">
                <a:ln>
                  <a:noFill/>
                </a:ln>
                <a:solidFill>
                  <a:srgbClr val="42453C"/>
                </a:solidFill>
                <a:effectLst/>
                <a:uLnTx/>
                <a:uFillTx/>
                <a:latin typeface="Calibri" panose="020F0502020204030204" pitchFamily="34" charset="0"/>
                <a:ea typeface="+mn-ea"/>
                <a:cs typeface="+mn-cs"/>
              </a:rPr>
              <a:t>days in a row.  If you find your joints are painful or swollen, you may need to rest a few extra days, but don’t stop working the area completely.  Go back to your routine as soon as the swelling/pain subsides.  </a:t>
            </a:r>
          </a:p>
        </p:txBody>
      </p:sp>
      <p:sp>
        <p:nvSpPr>
          <p:cNvPr id="4" name="TextBox 3">
            <a:extLst>
              <a:ext uri="{FF2B5EF4-FFF2-40B4-BE49-F238E27FC236}">
                <a16:creationId xmlns:a16="http://schemas.microsoft.com/office/drawing/2014/main" id="{BEADF16D-4339-4FB7-BC88-0F126E17F778}"/>
              </a:ext>
            </a:extLst>
          </p:cNvPr>
          <p:cNvSpPr txBox="1"/>
          <p:nvPr/>
        </p:nvSpPr>
        <p:spPr>
          <a:xfrm>
            <a:off x="1002145" y="2693325"/>
            <a:ext cx="7848600" cy="1200329"/>
          </a:xfrm>
          <a:prstGeom prst="rect">
            <a:avLst/>
          </a:prstGeom>
          <a:noFill/>
        </p:spPr>
        <p:txBody>
          <a:bodyPr wrap="square" rtlCol="0">
            <a:spAutoFit/>
          </a:bodyPr>
          <a:lstStyle/>
          <a:p>
            <a:r>
              <a:rPr lang="en-US" dirty="0">
                <a:solidFill>
                  <a:srgbClr val="42453C"/>
                </a:solidFill>
              </a:rPr>
              <a:t>These exercise help you build strong muscles to provide support and protect your joints.  You can use weights, but often in our classes, we use bands and loops or simply body-weight exercises because they are safer.  Strengthening exercises can be performed 2-3 times per week and avoid working the same muscle group 2 </a:t>
            </a:r>
          </a:p>
        </p:txBody>
      </p:sp>
    </p:spTree>
    <p:extLst>
      <p:ext uri="{BB962C8B-B14F-4D97-AF65-F5344CB8AC3E}">
        <p14:creationId xmlns:p14="http://schemas.microsoft.com/office/powerpoint/2010/main" val="4285443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BE3171-15BE-493F-A0ED-961641526DE5}"/>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62000" y="2419082"/>
            <a:ext cx="1905000" cy="3965700"/>
          </a:xfrm>
          <a:prstGeom prst="rect">
            <a:avLst/>
          </a:prstGeom>
        </p:spPr>
      </p:pic>
      <p:sp>
        <p:nvSpPr>
          <p:cNvPr id="7" name="TextBox 6">
            <a:extLst>
              <a:ext uri="{FF2B5EF4-FFF2-40B4-BE49-F238E27FC236}">
                <a16:creationId xmlns:a16="http://schemas.microsoft.com/office/drawing/2014/main" id="{A207F5BB-61F8-480F-89B8-B3B6D1BEC714}"/>
              </a:ext>
            </a:extLst>
          </p:cNvPr>
          <p:cNvSpPr txBox="1"/>
          <p:nvPr/>
        </p:nvSpPr>
        <p:spPr>
          <a:xfrm rot="16200000">
            <a:off x="-1482981" y="3997581"/>
            <a:ext cx="4251182" cy="523220"/>
          </a:xfrm>
          <a:prstGeom prst="rect">
            <a:avLst/>
          </a:prstGeom>
          <a:noFill/>
        </p:spPr>
        <p:txBody>
          <a:bodyPr wrap="square">
            <a:spAutoFit/>
          </a:bodyPr>
          <a:lstStyle/>
          <a:p>
            <a:r>
              <a:rPr lang="en-US" sz="2800" b="1" dirty="0">
                <a:solidFill>
                  <a:srgbClr val="548D1C"/>
                </a:solidFill>
              </a:rPr>
              <a:t>Aerobic Exercises</a:t>
            </a:r>
          </a:p>
        </p:txBody>
      </p:sp>
      <p:sp>
        <p:nvSpPr>
          <p:cNvPr id="4" name="TextBox 3">
            <a:extLst>
              <a:ext uri="{FF2B5EF4-FFF2-40B4-BE49-F238E27FC236}">
                <a16:creationId xmlns:a16="http://schemas.microsoft.com/office/drawing/2014/main" id="{BEADF16D-4339-4FB7-BC88-0F126E17F778}"/>
              </a:ext>
            </a:extLst>
          </p:cNvPr>
          <p:cNvSpPr txBox="1"/>
          <p:nvPr/>
        </p:nvSpPr>
        <p:spPr>
          <a:xfrm>
            <a:off x="2743200" y="3063104"/>
            <a:ext cx="5715000" cy="2677656"/>
          </a:xfrm>
          <a:prstGeom prst="rect">
            <a:avLst/>
          </a:prstGeom>
          <a:noFill/>
        </p:spPr>
        <p:txBody>
          <a:bodyPr wrap="square" rtlCol="0">
            <a:spAutoFit/>
          </a:bodyPr>
          <a:lstStyle/>
          <a:p>
            <a:pPr marR="0" algn="l" rtl="0"/>
            <a:r>
              <a:rPr lang="en-US" sz="2800" b="0" i="0" u="none" strike="noStrike" baseline="30000" dirty="0">
                <a:solidFill>
                  <a:srgbClr val="42453C"/>
                </a:solidFill>
                <a:latin typeface="Calibri" panose="020F0502020204030204" pitchFamily="34" charset="0"/>
              </a:rPr>
              <a:t>Low impact, moderate intensity exercises are best for your joints.  Examples are walking, bicycling &amp; swimming.  Your </a:t>
            </a:r>
            <a:r>
              <a:rPr lang="en-US" sz="2800" b="1" i="0" u="none" strike="noStrike" baseline="30000" dirty="0">
                <a:solidFill>
                  <a:srgbClr val="42453C"/>
                </a:solidFill>
                <a:latin typeface="Calibri" panose="020F0502020204030204" pitchFamily="34" charset="0"/>
              </a:rPr>
              <a:t>Live 2 B Healthy®</a:t>
            </a:r>
            <a:r>
              <a:rPr lang="en-US" sz="2800" b="0" i="0" u="none" strike="noStrike" baseline="30000" dirty="0">
                <a:solidFill>
                  <a:srgbClr val="42453C"/>
                </a:solidFill>
                <a:latin typeface="Calibri" panose="020F0502020204030204" pitchFamily="34" charset="0"/>
              </a:rPr>
              <a:t> classes are wonderful places to pick up a safe variety of low impact aerobic workouts.  To determine if you are in the moderate activity zone, you should be able to carry on a conversation, but your breathing rate will increase.  Aim for 150 minutes per week.  You can break that up into 10 minutes increments if it’s easier on your joints.  </a:t>
            </a:r>
          </a:p>
        </p:txBody>
      </p:sp>
    </p:spTree>
    <p:extLst>
      <p:ext uri="{BB962C8B-B14F-4D97-AF65-F5344CB8AC3E}">
        <p14:creationId xmlns:p14="http://schemas.microsoft.com/office/powerpoint/2010/main" val="1283381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BE3171-15BE-493F-A0ED-961641526DE5}"/>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52400" y="2209800"/>
            <a:ext cx="3429000" cy="4239074"/>
          </a:xfrm>
          <a:prstGeom prst="rect">
            <a:avLst/>
          </a:prstGeom>
        </p:spPr>
      </p:pic>
      <p:sp>
        <p:nvSpPr>
          <p:cNvPr id="7" name="TextBox 6">
            <a:extLst>
              <a:ext uri="{FF2B5EF4-FFF2-40B4-BE49-F238E27FC236}">
                <a16:creationId xmlns:a16="http://schemas.microsoft.com/office/drawing/2014/main" id="{A207F5BB-61F8-480F-89B8-B3B6D1BEC714}"/>
              </a:ext>
            </a:extLst>
          </p:cNvPr>
          <p:cNvSpPr txBox="1"/>
          <p:nvPr/>
        </p:nvSpPr>
        <p:spPr>
          <a:xfrm>
            <a:off x="3546764" y="3167390"/>
            <a:ext cx="4251182" cy="523220"/>
          </a:xfrm>
          <a:prstGeom prst="rect">
            <a:avLst/>
          </a:prstGeom>
          <a:noFill/>
        </p:spPr>
        <p:txBody>
          <a:bodyPr wrap="square">
            <a:spAutoFit/>
          </a:bodyPr>
          <a:lstStyle/>
          <a:p>
            <a:r>
              <a:rPr lang="en-US" sz="2800" b="1" dirty="0">
                <a:solidFill>
                  <a:srgbClr val="548D1C"/>
                </a:solidFill>
              </a:rPr>
              <a:t>Just Keep MOVING!</a:t>
            </a:r>
          </a:p>
        </p:txBody>
      </p:sp>
      <p:sp>
        <p:nvSpPr>
          <p:cNvPr id="4" name="TextBox 3">
            <a:extLst>
              <a:ext uri="{FF2B5EF4-FFF2-40B4-BE49-F238E27FC236}">
                <a16:creationId xmlns:a16="http://schemas.microsoft.com/office/drawing/2014/main" id="{BEADF16D-4339-4FB7-BC88-0F126E17F778}"/>
              </a:ext>
            </a:extLst>
          </p:cNvPr>
          <p:cNvSpPr txBox="1"/>
          <p:nvPr/>
        </p:nvSpPr>
        <p:spPr>
          <a:xfrm>
            <a:off x="3048000" y="3962400"/>
            <a:ext cx="5715000" cy="1815882"/>
          </a:xfrm>
          <a:prstGeom prst="rect">
            <a:avLst/>
          </a:prstGeom>
          <a:noFill/>
        </p:spPr>
        <p:txBody>
          <a:bodyPr wrap="square" rtlCol="0">
            <a:spAutoFit/>
          </a:bodyPr>
          <a:lstStyle/>
          <a:p>
            <a:pPr marR="0" algn="l" rtl="0"/>
            <a:r>
              <a:rPr lang="en-US" sz="2800" b="0" i="0" u="none" strike="noStrike" baseline="30000" dirty="0">
                <a:solidFill>
                  <a:srgbClr val="42453C"/>
                </a:solidFill>
                <a:latin typeface="Calibri" panose="020F0502020204030204" pitchFamily="34" charset="0"/>
              </a:rPr>
              <a:t>Daily activities such as mowing the lawn, raking leaves and walking the dog count.  </a:t>
            </a:r>
          </a:p>
          <a:p>
            <a:pPr marR="0" algn="l" rtl="0"/>
            <a:r>
              <a:rPr lang="en-US" sz="2800" b="0" i="0" u="none" strike="noStrike" baseline="30000" dirty="0">
                <a:solidFill>
                  <a:srgbClr val="42453C"/>
                </a:solidFill>
                <a:latin typeface="Calibri" panose="020F0502020204030204" pitchFamily="34" charset="0"/>
              </a:rPr>
              <a:t>Body awareness exercises, such as gentle forms of yoga or tai chi, can help you improve balance, prevent falls, improve posture and coordination, and promote relaxation.</a:t>
            </a:r>
          </a:p>
        </p:txBody>
      </p:sp>
    </p:spTree>
    <p:extLst>
      <p:ext uri="{BB962C8B-B14F-4D97-AF65-F5344CB8AC3E}">
        <p14:creationId xmlns:p14="http://schemas.microsoft.com/office/powerpoint/2010/main" val="3130402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BBDC65-14C0-4919-8848-3F4AF271D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019800" y="1724722"/>
            <a:ext cx="2057400" cy="5051502"/>
          </a:xfrm>
          <a:prstGeom prst="rect">
            <a:avLst/>
          </a:prstGeom>
        </p:spPr>
      </p:pic>
      <p:pic>
        <p:nvPicPr>
          <p:cNvPr id="10" name="Picture 9">
            <a:extLst>
              <a:ext uri="{FF2B5EF4-FFF2-40B4-BE49-F238E27FC236}">
                <a16:creationId xmlns:a16="http://schemas.microsoft.com/office/drawing/2014/main" id="{0F394763-93EF-481D-A77A-DA58A07E027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897418" y="1828800"/>
            <a:ext cx="2362198" cy="3056962"/>
          </a:xfrm>
          <a:prstGeom prst="rect">
            <a:avLst/>
          </a:prstGeom>
          <a:effectLst>
            <a:outerShdw blurRad="50800" dist="38100" dir="2700000" algn="tl" rotWithShape="0">
              <a:prstClr val="black">
                <a:alpha val="40000"/>
              </a:prstClr>
            </a:outerShdw>
          </a:effectLst>
          <a:scene3d>
            <a:camera prst="perspectiveContrastingLeftFacing">
              <a:rot lat="513179" lon="1424688" rev="21185263"/>
            </a:camera>
            <a:lightRig rig="threePt" dir="t"/>
          </a:scene3d>
        </p:spPr>
      </p:pic>
      <p:sp>
        <p:nvSpPr>
          <p:cNvPr id="11" name="TextBox 10">
            <a:extLst>
              <a:ext uri="{FF2B5EF4-FFF2-40B4-BE49-F238E27FC236}">
                <a16:creationId xmlns:a16="http://schemas.microsoft.com/office/drawing/2014/main" id="{FF29487E-64A8-42BA-816B-F1897F1E3B7F}"/>
              </a:ext>
            </a:extLst>
          </p:cNvPr>
          <p:cNvSpPr txBox="1"/>
          <p:nvPr/>
        </p:nvSpPr>
        <p:spPr>
          <a:xfrm>
            <a:off x="558800" y="2589373"/>
            <a:ext cx="5638800" cy="338554"/>
          </a:xfrm>
          <a:prstGeom prst="rect">
            <a:avLst/>
          </a:prstGeom>
          <a:noFill/>
        </p:spPr>
        <p:txBody>
          <a:bodyPr wrap="square" rtlCol="0">
            <a:spAutoFit/>
          </a:bodyPr>
          <a:lstStyle/>
          <a:p>
            <a:r>
              <a:rPr lang="en-US" sz="1600" i="1" dirty="0">
                <a:solidFill>
                  <a:schemeClr val="bg1">
                    <a:lumMod val="65000"/>
                  </a:schemeClr>
                </a:solidFill>
              </a:rPr>
              <a:t>Presenter:  Please hand out the </a:t>
            </a:r>
            <a:r>
              <a:rPr lang="en-US" sz="1600" i="1" u="sng" dirty="0">
                <a:solidFill>
                  <a:schemeClr val="bg1">
                    <a:lumMod val="65000"/>
                  </a:schemeClr>
                </a:solidFill>
              </a:rPr>
              <a:t>Tips to Protect Joints </a:t>
            </a:r>
            <a:r>
              <a:rPr lang="en-US" sz="1600" i="1" dirty="0">
                <a:solidFill>
                  <a:schemeClr val="bg1">
                    <a:lumMod val="65000"/>
                  </a:schemeClr>
                </a:solidFill>
              </a:rPr>
              <a:t>handout.</a:t>
            </a:r>
          </a:p>
        </p:txBody>
      </p:sp>
      <p:sp>
        <p:nvSpPr>
          <p:cNvPr id="5" name="TextBox 4">
            <a:extLst>
              <a:ext uri="{FF2B5EF4-FFF2-40B4-BE49-F238E27FC236}">
                <a16:creationId xmlns:a16="http://schemas.microsoft.com/office/drawing/2014/main" id="{97F0C122-0505-4B3B-860E-B57B90156DC9}"/>
              </a:ext>
            </a:extLst>
          </p:cNvPr>
          <p:cNvSpPr txBox="1"/>
          <p:nvPr/>
        </p:nvSpPr>
        <p:spPr>
          <a:xfrm>
            <a:off x="736599" y="5267479"/>
            <a:ext cx="5278583" cy="830997"/>
          </a:xfrm>
          <a:prstGeom prst="rect">
            <a:avLst/>
          </a:prstGeom>
          <a:noFill/>
        </p:spPr>
        <p:txBody>
          <a:bodyPr wrap="square" rtlCol="0">
            <a:spAutoFit/>
          </a:bodyPr>
          <a:lstStyle/>
          <a:p>
            <a:pPr marR="0" algn="l" rtl="0"/>
            <a:r>
              <a:rPr lang="en-US" sz="1800" b="0" i="0" u="none" strike="noStrike" baseline="30000" dirty="0">
                <a:solidFill>
                  <a:srgbClr val="42453C"/>
                </a:solidFill>
                <a:latin typeface="Calibri" panose="020F0502020204030204" pitchFamily="34" charset="0"/>
              </a:rPr>
              <a:t>If you have rheumatoid arthritis, ask your doctor if you should exercise during general or local flares. One option is to work through your joint flares by doing only range-of-motion exercises, just to keep your body moving, or exercising in water to cushion your joints.</a:t>
            </a:r>
          </a:p>
        </p:txBody>
      </p:sp>
      <p:sp>
        <p:nvSpPr>
          <p:cNvPr id="3" name="TextBox 2">
            <a:extLst>
              <a:ext uri="{FF2B5EF4-FFF2-40B4-BE49-F238E27FC236}">
                <a16:creationId xmlns:a16="http://schemas.microsoft.com/office/drawing/2014/main" id="{7D23068F-35F3-41FE-9A48-466042F2BE9A}"/>
              </a:ext>
            </a:extLst>
          </p:cNvPr>
          <p:cNvSpPr txBox="1"/>
          <p:nvPr/>
        </p:nvSpPr>
        <p:spPr>
          <a:xfrm>
            <a:off x="678872" y="3214764"/>
            <a:ext cx="5105402" cy="2031325"/>
          </a:xfrm>
          <a:prstGeom prst="rect">
            <a:avLst/>
          </a:prstGeom>
          <a:noFill/>
        </p:spPr>
        <p:txBody>
          <a:bodyPr wrap="square" rtlCol="0">
            <a:spAutoFit/>
          </a:bodyPr>
          <a:lstStyle/>
          <a:p>
            <a:r>
              <a:rPr lang="en-US" b="1" u="sng" dirty="0">
                <a:solidFill>
                  <a:srgbClr val="42453C"/>
                </a:solidFill>
              </a:rPr>
              <a:t>6 Steps to Ease Into a More Active Lifestyle:</a:t>
            </a:r>
          </a:p>
          <a:p>
            <a:pPr marL="342900" indent="-342900">
              <a:buFont typeface="+mj-lt"/>
              <a:buAutoNum type="arabicPeriod"/>
            </a:pPr>
            <a:r>
              <a:rPr lang="en-US" dirty="0"/>
              <a:t>Low Impact</a:t>
            </a:r>
          </a:p>
          <a:p>
            <a:pPr marL="342900" indent="-342900">
              <a:buFont typeface="+mj-lt"/>
              <a:buAutoNum type="arabicPeriod"/>
            </a:pPr>
            <a:r>
              <a:rPr lang="en-US" dirty="0"/>
              <a:t>Apply Heat</a:t>
            </a:r>
          </a:p>
          <a:p>
            <a:pPr marL="342900" indent="-342900">
              <a:buFont typeface="+mj-lt"/>
              <a:buAutoNum type="arabicPeriod"/>
            </a:pPr>
            <a:r>
              <a:rPr lang="en-US" dirty="0"/>
              <a:t>Warm Up Thoroughly</a:t>
            </a:r>
          </a:p>
          <a:p>
            <a:pPr marL="342900" indent="-342900">
              <a:buFont typeface="+mj-lt"/>
              <a:buAutoNum type="arabicPeriod"/>
            </a:pPr>
            <a:r>
              <a:rPr lang="en-US" dirty="0"/>
              <a:t>Go Slowly</a:t>
            </a:r>
          </a:p>
          <a:p>
            <a:pPr marL="342900" indent="-342900">
              <a:buFont typeface="+mj-lt"/>
              <a:buAutoNum type="arabicPeriod"/>
            </a:pPr>
            <a:r>
              <a:rPr lang="en-US" dirty="0"/>
              <a:t>Ice Afterward</a:t>
            </a:r>
          </a:p>
          <a:p>
            <a:pPr marL="342900" indent="-342900">
              <a:buFont typeface="+mj-lt"/>
              <a:buAutoNum type="arabicPeriod"/>
            </a:pPr>
            <a:r>
              <a:rPr lang="en-US" dirty="0"/>
              <a:t>Don’t Over-do It</a:t>
            </a:r>
          </a:p>
        </p:txBody>
      </p:sp>
    </p:spTree>
    <p:extLst>
      <p:ext uri="{BB962C8B-B14F-4D97-AF65-F5344CB8AC3E}">
        <p14:creationId xmlns:p14="http://schemas.microsoft.com/office/powerpoint/2010/main" val="3919259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2960132"/>
            <a:ext cx="5562600" cy="3200400"/>
          </a:xfrm>
        </p:spPr>
        <p:txBody>
          <a:bodyPr/>
          <a:lstStyle/>
          <a:p>
            <a:r>
              <a:rPr lang="en-US" sz="2800" dirty="0"/>
              <a:t>Our community offers FREE senior fitness classes on </a:t>
            </a:r>
          </a:p>
          <a:p>
            <a:r>
              <a:rPr lang="en-US" sz="2800" dirty="0">
                <a:solidFill>
                  <a:srgbClr val="FF66CC"/>
                </a:solidFill>
              </a:rPr>
              <a:t>Monday, Wednesday &amp; Friday at 11:00 am</a:t>
            </a:r>
            <a:r>
              <a:rPr lang="en-US" sz="2800" dirty="0"/>
              <a:t>.</a:t>
            </a:r>
          </a:p>
          <a:p>
            <a:r>
              <a:rPr lang="en-US" sz="2800" dirty="0"/>
              <a:t>We hope you will join us and see for yourself how beneficial fitness is to your overall well-being!</a:t>
            </a:r>
            <a:endParaRPr lang="en-US" sz="2800" dirty="0">
              <a:solidFill>
                <a:srgbClr val="FF66CC"/>
              </a:solidFill>
            </a:endParaRPr>
          </a:p>
        </p:txBody>
      </p:sp>
      <p:sp>
        <p:nvSpPr>
          <p:cNvPr id="4" name="TextBox 3"/>
          <p:cNvSpPr txBox="1"/>
          <p:nvPr/>
        </p:nvSpPr>
        <p:spPr>
          <a:xfrm>
            <a:off x="5562600" y="2590800"/>
            <a:ext cx="2895600" cy="369332"/>
          </a:xfrm>
          <a:prstGeom prst="rect">
            <a:avLst/>
          </a:prstGeom>
          <a:solidFill>
            <a:srgbClr val="FF66CC"/>
          </a:solidFill>
        </p:spPr>
        <p:txBody>
          <a:bodyPr wrap="square" rtlCol="0">
            <a:spAutoFit/>
          </a:bodyPr>
          <a:lstStyle/>
          <a:p>
            <a:r>
              <a:rPr lang="en-US" dirty="0"/>
              <a:t>Insert Community Logo here</a:t>
            </a:r>
          </a:p>
        </p:txBody>
      </p:sp>
    </p:spTree>
    <p:extLst>
      <p:ext uri="{BB962C8B-B14F-4D97-AF65-F5344CB8AC3E}">
        <p14:creationId xmlns:p14="http://schemas.microsoft.com/office/powerpoint/2010/main" val="1261614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393C2F-6C90-4ABF-92DC-A18879FFC261}"/>
              </a:ext>
            </a:extLst>
          </p:cNvPr>
          <p:cNvSpPr>
            <a:spLocks noGrp="1"/>
          </p:cNvSpPr>
          <p:nvPr>
            <p:ph idx="1"/>
          </p:nvPr>
        </p:nvSpPr>
        <p:spPr>
          <a:xfrm>
            <a:off x="381000" y="2743200"/>
            <a:ext cx="8229600" cy="3763963"/>
          </a:xfrm>
        </p:spPr>
        <p:txBody>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42453C"/>
                </a:solidFill>
                <a:effectLst/>
                <a:uLnTx/>
                <a:uFillTx/>
                <a:latin typeface="Calibri"/>
                <a:ea typeface="+mn-ea"/>
                <a:cs typeface="+mn-cs"/>
              </a:rPr>
              <a:t>Now it’s your turn…</a:t>
            </a:r>
          </a:p>
          <a:p>
            <a:pPr marL="342900" marR="0" lvl="0" indent="-342900" algn="ctr"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42453C"/>
                </a:solidFill>
                <a:effectLst/>
                <a:uLnTx/>
                <a:uFillTx/>
                <a:latin typeface="Calibri"/>
                <a:ea typeface="+mn-ea"/>
                <a:cs typeface="+mn-cs"/>
              </a:rPr>
              <a:t>Questions?</a:t>
            </a:r>
          </a:p>
          <a:p>
            <a:pPr marL="342900" marR="0" lvl="0" indent="-342900" algn="ctr"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42453C"/>
                </a:solidFill>
                <a:effectLst/>
                <a:uLnTx/>
                <a:uFillTx/>
                <a:latin typeface="Calibri"/>
                <a:ea typeface="+mn-ea"/>
                <a:cs typeface="+mn-cs"/>
              </a:rPr>
              <a:t>Comments?</a:t>
            </a:r>
          </a:p>
          <a:p>
            <a:pPr marL="342900" marR="0" lvl="0" indent="-342900" algn="ctr"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42453C"/>
                </a:solidFill>
                <a:effectLst/>
                <a:uLnTx/>
                <a:uFillTx/>
                <a:latin typeface="Calibri"/>
                <a:ea typeface="+mn-ea"/>
                <a:cs typeface="+mn-cs"/>
              </a:rPr>
              <a:t>Concerns?</a:t>
            </a:r>
          </a:p>
          <a:p>
            <a:endParaRPr lang="en-US" dirty="0"/>
          </a:p>
        </p:txBody>
      </p:sp>
    </p:spTree>
    <p:extLst>
      <p:ext uri="{BB962C8B-B14F-4D97-AF65-F5344CB8AC3E}">
        <p14:creationId xmlns:p14="http://schemas.microsoft.com/office/powerpoint/2010/main" val="2378307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6611" y="2819400"/>
            <a:ext cx="4297532" cy="1754326"/>
          </a:xfrm>
          <a:prstGeom prst="rect">
            <a:avLst/>
          </a:prstGeom>
          <a:noFill/>
        </p:spPr>
        <p:txBody>
          <a:bodyPr wrap="square" rtlCol="0">
            <a:spAutoFit/>
          </a:bodyPr>
          <a:lstStyle/>
          <a:p>
            <a:r>
              <a:rPr lang="en-US" b="1" dirty="0">
                <a:solidFill>
                  <a:schemeClr val="bg1">
                    <a:lumMod val="50000"/>
                  </a:schemeClr>
                </a:solidFill>
              </a:rPr>
              <a:t>Thank You for Attending Our Presentation! </a:t>
            </a:r>
          </a:p>
          <a:p>
            <a:pPr algn="ctr"/>
            <a:r>
              <a:rPr lang="en-US" dirty="0">
                <a:solidFill>
                  <a:schemeClr val="bg1">
                    <a:lumMod val="50000"/>
                  </a:schemeClr>
                </a:solidFill>
              </a:rPr>
              <a:t>For more information, or to schedule senior fitness classes, or other educational opportunities in your Senior Living Community,  please contact:</a:t>
            </a:r>
          </a:p>
          <a:p>
            <a:endParaRPr lang="en-US" dirty="0">
              <a:solidFill>
                <a:schemeClr val="bg1">
                  <a:lumMod val="50000"/>
                </a:scheme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p:blipFill>
        <p:spPr>
          <a:xfrm>
            <a:off x="5307085" y="2556455"/>
            <a:ext cx="2876948" cy="35135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p:cNvSpPr txBox="1"/>
          <p:nvPr/>
        </p:nvSpPr>
        <p:spPr>
          <a:xfrm>
            <a:off x="510466" y="4345697"/>
            <a:ext cx="4419600" cy="369332"/>
          </a:xfrm>
          <a:prstGeom prst="rect">
            <a:avLst/>
          </a:prstGeom>
          <a:noFill/>
        </p:spPr>
        <p:txBody>
          <a:bodyPr wrap="square" rtlCol="0">
            <a:spAutoFit/>
          </a:bodyPr>
          <a:lstStyle/>
          <a:p>
            <a:pPr algn="r"/>
            <a:r>
              <a:rPr lang="en-US" b="1" dirty="0">
                <a:solidFill>
                  <a:srgbClr val="FF66CC"/>
                </a:solidFill>
              </a:rPr>
              <a:t>Put your contact information here</a:t>
            </a:r>
            <a:endParaRPr lang="en-US" dirty="0">
              <a:solidFill>
                <a:srgbClr val="FF66CC"/>
              </a:solidFill>
            </a:endParaRPr>
          </a:p>
        </p:txBody>
      </p:sp>
    </p:spTree>
    <p:extLst>
      <p:ext uri="{BB962C8B-B14F-4D97-AF65-F5344CB8AC3E}">
        <p14:creationId xmlns:p14="http://schemas.microsoft.com/office/powerpoint/2010/main" val="4230766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919A90-DE02-4725-9F9E-4D30E6B9C741}"/>
              </a:ext>
            </a:extLst>
          </p:cNvPr>
          <p:cNvSpPr>
            <a:spLocks noGrp="1"/>
          </p:cNvSpPr>
          <p:nvPr>
            <p:ph idx="1"/>
          </p:nvPr>
        </p:nvSpPr>
        <p:spPr>
          <a:xfrm>
            <a:off x="457200" y="4067222"/>
            <a:ext cx="8038676" cy="2057400"/>
          </a:xfrm>
        </p:spPr>
        <p:txBody>
          <a:bodyPr/>
          <a:lstStyle/>
          <a:p>
            <a:pPr marL="0" marR="0" indent="0" algn="l" rtl="0">
              <a:buNone/>
            </a:pPr>
            <a:r>
              <a:rPr lang="en-US" b="1" i="0" u="none" strike="noStrike" baseline="30000" dirty="0">
                <a:solidFill>
                  <a:srgbClr val="42453C"/>
                </a:solidFill>
                <a:latin typeface="Calibri" panose="020F0502020204030204" pitchFamily="34" charset="0"/>
              </a:rPr>
              <a:t>Osteoarthritis:</a:t>
            </a:r>
          </a:p>
          <a:p>
            <a:pPr marL="0" marR="0" indent="0" algn="l" rtl="0">
              <a:buNone/>
            </a:pPr>
            <a:r>
              <a:rPr lang="en-US" sz="2000" b="0" i="0" u="none" strike="noStrike" baseline="30000" dirty="0">
                <a:solidFill>
                  <a:srgbClr val="42453C"/>
                </a:solidFill>
                <a:latin typeface="Calibri" panose="020F0502020204030204" pitchFamily="34" charset="0"/>
              </a:rPr>
              <a:t>The most common type, </a:t>
            </a:r>
            <a:r>
              <a:rPr lang="en-US" sz="2000" b="1" i="0" u="none" strike="noStrike" baseline="30000" dirty="0">
                <a:solidFill>
                  <a:srgbClr val="42453C"/>
                </a:solidFill>
                <a:latin typeface="Calibri" panose="020F0502020204030204" pitchFamily="34" charset="0"/>
              </a:rPr>
              <a:t>osteoarthritis</a:t>
            </a:r>
            <a:r>
              <a:rPr lang="en-US" sz="2000" b="0" i="0" u="none" strike="noStrike" baseline="30000" dirty="0">
                <a:solidFill>
                  <a:srgbClr val="42453C"/>
                </a:solidFill>
                <a:latin typeface="Calibri" panose="020F0502020204030204" pitchFamily="34" charset="0"/>
              </a:rPr>
              <a:t>, seems in the clear when it comes to the coronavirus. A few months ago, scientists were worried that people taking common arthritis medications known as nonsteroidal anti-inflammatory drugs (NSAIDs) — a category that includes aspirin, ibuprofen, Aleve and selective COX2 inhibitors like Celebrex and Vioxx — could have an elevated risk of contracting the disease. This was based on a theory that the increase of an enzyme in the lungs from the drugs might create a welcome mat for the virus.</a:t>
            </a:r>
          </a:p>
          <a:p>
            <a:pPr marL="0" marR="0" indent="0" algn="l" rtl="0">
              <a:buNone/>
            </a:pPr>
            <a:r>
              <a:rPr lang="en-US" sz="2000" b="0" i="0" u="none" strike="noStrike" baseline="30000" dirty="0">
                <a:solidFill>
                  <a:srgbClr val="42453C"/>
                </a:solidFill>
                <a:latin typeface="Calibri" panose="020F0502020204030204" pitchFamily="34" charset="0"/>
              </a:rPr>
              <a:t>Even so, </a:t>
            </a:r>
            <a:r>
              <a:rPr lang="en-US" sz="2000" b="0" i="1" u="none" strike="noStrike" baseline="30000" dirty="0">
                <a:solidFill>
                  <a:srgbClr val="42453C"/>
                </a:solidFill>
                <a:latin typeface="Calibri" panose="020F0502020204030204" pitchFamily="34" charset="0"/>
              </a:rPr>
              <a:t>you might want to switch or take NSAIDs at the lowest dose that helps</a:t>
            </a:r>
            <a:r>
              <a:rPr lang="en-US" sz="2000" b="0" i="0" u="none" strike="noStrike" baseline="30000" dirty="0">
                <a:solidFill>
                  <a:srgbClr val="42453C"/>
                </a:solidFill>
                <a:latin typeface="Calibri" panose="020F0502020204030204" pitchFamily="34" charset="0"/>
              </a:rPr>
              <a:t>, advises Lee Rubin, M.D., chief of the Total Joint Replacement Program at Yale Medicine.</a:t>
            </a:r>
          </a:p>
          <a:p>
            <a:pPr marL="0" marR="0" indent="0" algn="l" rtl="0">
              <a:buNone/>
            </a:pPr>
            <a:r>
              <a:rPr lang="en-US" sz="800" dirty="0">
                <a:solidFill>
                  <a:srgbClr val="548D1C"/>
                </a:solidFill>
                <a:hlinkClick r:id="rId2">
                  <a:extLst>
                    <a:ext uri="{A12FA001-AC4F-418D-AE19-62706E023703}">
                      <ahyp:hlinkClr xmlns:ahyp="http://schemas.microsoft.com/office/drawing/2018/hyperlinkcolor" val="tx"/>
                    </a:ext>
                  </a:extLst>
                </a:hlinkClick>
              </a:rPr>
              <a:t>https://www.aarp.org/health/conditions-treatments/info-2020/coronavirus-and-arthritis.html</a:t>
            </a:r>
            <a:endParaRPr lang="en-US" sz="800" dirty="0">
              <a:solidFill>
                <a:srgbClr val="548D1C"/>
              </a:solidFill>
            </a:endParaRPr>
          </a:p>
        </p:txBody>
      </p:sp>
      <p:pic>
        <p:nvPicPr>
          <p:cNvPr id="5" name="Picture 4">
            <a:extLst>
              <a:ext uri="{FF2B5EF4-FFF2-40B4-BE49-F238E27FC236}">
                <a16:creationId xmlns:a16="http://schemas.microsoft.com/office/drawing/2014/main" id="{FA1BF91A-55A9-45F8-9D5A-12BB547E267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05400" y="1912899"/>
            <a:ext cx="3390476" cy="2409524"/>
          </a:xfrm>
          <a:prstGeom prst="rect">
            <a:avLst/>
          </a:prstGeom>
        </p:spPr>
      </p:pic>
      <p:sp>
        <p:nvSpPr>
          <p:cNvPr id="6" name="TextBox 5">
            <a:extLst>
              <a:ext uri="{FF2B5EF4-FFF2-40B4-BE49-F238E27FC236}">
                <a16:creationId xmlns:a16="http://schemas.microsoft.com/office/drawing/2014/main" id="{AD8C2973-34C9-4FBB-82D0-623984DDE760}"/>
              </a:ext>
            </a:extLst>
          </p:cNvPr>
          <p:cNvSpPr txBox="1"/>
          <p:nvPr/>
        </p:nvSpPr>
        <p:spPr>
          <a:xfrm>
            <a:off x="279400" y="2729665"/>
            <a:ext cx="4800600" cy="1302921"/>
          </a:xfrm>
          <a:prstGeom prst="rect">
            <a:avLst/>
          </a:prstGeom>
          <a:noFill/>
        </p:spPr>
        <p:txBody>
          <a:bodyPr wrap="square" rtlCol="0">
            <a:spAutoFit/>
          </a:bodyPr>
          <a:lstStyle/>
          <a:p>
            <a:pPr marR="0" algn="ctr" rtl="0"/>
            <a:r>
              <a:rPr lang="en-US" b="1" i="0" u="none" strike="noStrike" baseline="30000" dirty="0">
                <a:solidFill>
                  <a:srgbClr val="42453C"/>
                </a:solidFill>
                <a:latin typeface="Calibri" panose="020F0502020204030204" pitchFamily="34" charset="0"/>
              </a:rPr>
              <a:t>It’s a sign of the times that we have to begin this presentation with this important information regarding arthritis:</a:t>
            </a:r>
          </a:p>
          <a:p>
            <a:pPr marR="0" algn="ctr" rtl="0"/>
            <a:endParaRPr lang="en-US" b="1" i="0" u="none" strike="noStrike" baseline="30000" dirty="0">
              <a:solidFill>
                <a:srgbClr val="42453C"/>
              </a:solidFill>
              <a:latin typeface="Calibri" panose="020F0502020204030204" pitchFamily="34" charset="0"/>
            </a:endParaRPr>
          </a:p>
          <a:p>
            <a:pPr marR="0" algn="ctr" rtl="0"/>
            <a:r>
              <a:rPr lang="en-US" sz="3200" b="1" i="0" u="none" strike="noStrike" baseline="30000" dirty="0">
                <a:solidFill>
                  <a:srgbClr val="42453C"/>
                </a:solidFill>
                <a:latin typeface="Calibri" panose="020F0502020204030204" pitchFamily="34" charset="0"/>
              </a:rPr>
              <a:t>Is There An Increased Risk of COVID-19 for Those With Arthritis?</a:t>
            </a:r>
          </a:p>
        </p:txBody>
      </p:sp>
    </p:spTree>
    <p:extLst>
      <p:ext uri="{BB962C8B-B14F-4D97-AF65-F5344CB8AC3E}">
        <p14:creationId xmlns:p14="http://schemas.microsoft.com/office/powerpoint/2010/main" val="3611751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919A90-DE02-4725-9F9E-4D30E6B9C741}"/>
              </a:ext>
            </a:extLst>
          </p:cNvPr>
          <p:cNvSpPr>
            <a:spLocks noGrp="1"/>
          </p:cNvSpPr>
          <p:nvPr>
            <p:ph idx="1"/>
          </p:nvPr>
        </p:nvSpPr>
        <p:spPr>
          <a:xfrm>
            <a:off x="457200" y="3429000"/>
            <a:ext cx="8038676" cy="2971800"/>
          </a:xfrm>
        </p:spPr>
        <p:txBody>
          <a:bodyPr/>
          <a:lstStyle/>
          <a:p>
            <a:r>
              <a:rPr lang="en-US" sz="1600" dirty="0"/>
              <a:t>The CDC specifically lists being on immunocompromising drugs as a factor that elevates your risk of COVID-19 complications. </a:t>
            </a:r>
          </a:p>
          <a:p>
            <a:r>
              <a:rPr lang="en-US" sz="1600" dirty="0"/>
              <a:t>The reason: The drugs make it harder for your body to mobilize immune cells to fight the disease.</a:t>
            </a:r>
          </a:p>
          <a:p>
            <a:r>
              <a:rPr lang="en-US" sz="1600" b="0" i="0" dirty="0">
                <a:solidFill>
                  <a:srgbClr val="333333"/>
                </a:solidFill>
                <a:effectLst/>
                <a:latin typeface="ff-dagny-web-pro"/>
              </a:rPr>
              <a:t>American College of Rheumatology (ACR) and the National Psoriasis Foundation recommend that if you are exposed to or develop COVID-19, you should temporarily stop immunosuppressant pharmaceuticals like cyclosporine, </a:t>
            </a:r>
            <a:r>
              <a:rPr lang="en-US" sz="1600" b="0" i="0" dirty="0" err="1">
                <a:solidFill>
                  <a:srgbClr val="333333"/>
                </a:solidFill>
                <a:effectLst/>
                <a:latin typeface="ff-dagny-web-pro"/>
              </a:rPr>
              <a:t>CellCept</a:t>
            </a:r>
            <a:r>
              <a:rPr lang="en-US" sz="1600" b="0" i="0" dirty="0">
                <a:solidFill>
                  <a:srgbClr val="333333"/>
                </a:solidFill>
                <a:effectLst/>
                <a:latin typeface="ff-dagny-web-pro"/>
              </a:rPr>
              <a:t>, Enbrel or Humira.</a:t>
            </a:r>
          </a:p>
          <a:p>
            <a:r>
              <a:rPr lang="en-US" sz="1600" b="0" i="0" dirty="0">
                <a:solidFill>
                  <a:srgbClr val="333333"/>
                </a:solidFill>
                <a:effectLst/>
                <a:latin typeface="ff-dagny-web-pro"/>
              </a:rPr>
              <a:t>Doctors do not recommend stopping these drugs if you don't have any known exposure to the coronavirus. Uncontrolled inflammation from rheumatoid arthritis can make you susceptible to other health problems.</a:t>
            </a:r>
          </a:p>
          <a:p>
            <a:pPr marL="0" indent="0">
              <a:buNone/>
            </a:pPr>
            <a:r>
              <a:rPr lang="en-US" sz="800" dirty="0">
                <a:solidFill>
                  <a:srgbClr val="548D1C"/>
                </a:solidFill>
                <a:hlinkClick r:id="rId2">
                  <a:extLst>
                    <a:ext uri="{A12FA001-AC4F-418D-AE19-62706E023703}">
                      <ahyp:hlinkClr xmlns:ahyp="http://schemas.microsoft.com/office/drawing/2018/hyperlinkcolor" val="tx"/>
                    </a:ext>
                  </a:extLst>
                </a:hlinkClick>
              </a:rPr>
              <a:t>https://www.aarp.org/health/conditions-treatments/info-2020/coronavirus-and-arthritis.html</a:t>
            </a:r>
            <a:endParaRPr lang="en-US" sz="800" dirty="0">
              <a:solidFill>
                <a:srgbClr val="548D1C"/>
              </a:solidFill>
            </a:endParaRPr>
          </a:p>
        </p:txBody>
      </p:sp>
      <p:sp>
        <p:nvSpPr>
          <p:cNvPr id="7" name="TextBox 6">
            <a:extLst>
              <a:ext uri="{FF2B5EF4-FFF2-40B4-BE49-F238E27FC236}">
                <a16:creationId xmlns:a16="http://schemas.microsoft.com/office/drawing/2014/main" id="{04E168D5-87F6-4998-9C6F-7B2DE84FECB4}"/>
              </a:ext>
            </a:extLst>
          </p:cNvPr>
          <p:cNvSpPr txBox="1"/>
          <p:nvPr/>
        </p:nvSpPr>
        <p:spPr>
          <a:xfrm>
            <a:off x="638888" y="2514600"/>
            <a:ext cx="7657676" cy="1077218"/>
          </a:xfrm>
          <a:prstGeom prst="rect">
            <a:avLst/>
          </a:prstGeom>
          <a:noFill/>
        </p:spPr>
        <p:txBody>
          <a:bodyPr wrap="square">
            <a:spAutoFit/>
          </a:bodyPr>
          <a:lstStyle/>
          <a:p>
            <a:pPr algn="ctr"/>
            <a:r>
              <a:rPr lang="en-US" sz="3200" dirty="0">
                <a:solidFill>
                  <a:srgbClr val="42453C"/>
                </a:solidFill>
              </a:rPr>
              <a:t>Autoimmune forms of Arthritis:</a:t>
            </a:r>
          </a:p>
          <a:p>
            <a:pPr algn="ctr"/>
            <a:r>
              <a:rPr lang="en-US" sz="3200" dirty="0">
                <a:solidFill>
                  <a:srgbClr val="42453C"/>
                </a:solidFill>
              </a:rPr>
              <a:t>Rheumatoid &amp; Psoriatic</a:t>
            </a:r>
          </a:p>
        </p:txBody>
      </p:sp>
    </p:spTree>
    <p:extLst>
      <p:ext uri="{BB962C8B-B14F-4D97-AF65-F5344CB8AC3E}">
        <p14:creationId xmlns:p14="http://schemas.microsoft.com/office/powerpoint/2010/main" val="2040734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8E3996-D6B6-44FE-9BAA-61F5F7CE48D3}"/>
              </a:ext>
            </a:extLst>
          </p:cNvPr>
          <p:cNvSpPr>
            <a:spLocks noGrp="1"/>
          </p:cNvSpPr>
          <p:nvPr>
            <p:ph idx="1"/>
          </p:nvPr>
        </p:nvSpPr>
        <p:spPr>
          <a:xfrm>
            <a:off x="381000" y="2819400"/>
            <a:ext cx="5334000" cy="3001963"/>
          </a:xfrm>
        </p:spPr>
        <p:txBody>
          <a:bodyPr/>
          <a:lstStyle/>
          <a:p>
            <a:pPr marL="0" indent="0">
              <a:buNone/>
            </a:pPr>
            <a:r>
              <a:rPr lang="en-US" dirty="0"/>
              <a:t>This being said, what do you suppose is the reason doctors around the world are seeing an </a:t>
            </a:r>
            <a:r>
              <a:rPr lang="en-US" b="1" i="1" dirty="0"/>
              <a:t>increase</a:t>
            </a:r>
            <a:r>
              <a:rPr lang="en-US" dirty="0"/>
              <a:t> in arthritis-induced pain complaints from patients?</a:t>
            </a:r>
          </a:p>
        </p:txBody>
      </p:sp>
      <p:sp>
        <p:nvSpPr>
          <p:cNvPr id="4" name="TextBox 3">
            <a:extLst>
              <a:ext uri="{FF2B5EF4-FFF2-40B4-BE49-F238E27FC236}">
                <a16:creationId xmlns:a16="http://schemas.microsoft.com/office/drawing/2014/main" id="{0D394A38-B3E0-4F7A-97C9-E98E824984EC}"/>
              </a:ext>
            </a:extLst>
          </p:cNvPr>
          <p:cNvSpPr txBox="1"/>
          <p:nvPr/>
        </p:nvSpPr>
        <p:spPr>
          <a:xfrm rot="802929">
            <a:off x="5562600" y="1676400"/>
            <a:ext cx="2895600" cy="4708981"/>
          </a:xfrm>
          <a:prstGeom prst="rect">
            <a:avLst/>
          </a:prstGeom>
          <a:noFill/>
        </p:spPr>
        <p:txBody>
          <a:bodyPr wrap="square" rtlCol="0">
            <a:spAutoFit/>
            <a:scene3d>
              <a:camera prst="isometricOffAxis2Right"/>
              <a:lightRig rig="threePt" dir="t"/>
            </a:scene3d>
            <a:sp3d extrusionH="57150">
              <a:bevelT w="82550" h="38100" prst="coolSlant"/>
            </a:sp3d>
          </a:bodyPr>
          <a:lstStyle/>
          <a:p>
            <a:pPr algn="ctr"/>
            <a:r>
              <a:rPr lang="en-US" sz="30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50800" dist="25400" dir="2700000" algn="tl" rotWithShape="0">
                    <a:prstClr val="black">
                      <a:alpha val="40000"/>
                    </a:prstClr>
                  </a:outerShdw>
                </a:effectLst>
              </a:rPr>
              <a:t>?</a:t>
            </a:r>
          </a:p>
        </p:txBody>
      </p:sp>
    </p:spTree>
    <p:extLst>
      <p:ext uri="{BB962C8B-B14F-4D97-AF65-F5344CB8AC3E}">
        <p14:creationId xmlns:p14="http://schemas.microsoft.com/office/powerpoint/2010/main" val="958394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8E3996-D6B6-44FE-9BAA-61F5F7CE48D3}"/>
              </a:ext>
            </a:extLst>
          </p:cNvPr>
          <p:cNvSpPr>
            <a:spLocks noGrp="1"/>
          </p:cNvSpPr>
          <p:nvPr>
            <p:ph idx="1"/>
          </p:nvPr>
        </p:nvSpPr>
        <p:spPr>
          <a:xfrm>
            <a:off x="2286000" y="2819400"/>
            <a:ext cx="5334000" cy="3001963"/>
          </a:xfrm>
        </p:spPr>
        <p:txBody>
          <a:bodyPr/>
          <a:lstStyle/>
          <a:p>
            <a:pPr marL="0" indent="0">
              <a:buNone/>
            </a:pPr>
            <a:r>
              <a:rPr lang="en-US" b="1" dirty="0"/>
              <a:t>LACK OF EXERCISE </a:t>
            </a:r>
          </a:p>
          <a:p>
            <a:pPr marL="0" indent="0">
              <a:buNone/>
            </a:pPr>
            <a:r>
              <a:rPr lang="en-US" dirty="0"/>
              <a:t>Due to the isolating factors of the current pandemic situation, seniors are spending more time alone on the sofa and less time physically active.</a:t>
            </a:r>
          </a:p>
        </p:txBody>
      </p:sp>
      <p:sp>
        <p:nvSpPr>
          <p:cNvPr id="4" name="TextBox 3">
            <a:extLst>
              <a:ext uri="{FF2B5EF4-FFF2-40B4-BE49-F238E27FC236}">
                <a16:creationId xmlns:a16="http://schemas.microsoft.com/office/drawing/2014/main" id="{0D394A38-B3E0-4F7A-97C9-E98E824984EC}"/>
              </a:ext>
            </a:extLst>
          </p:cNvPr>
          <p:cNvSpPr txBox="1"/>
          <p:nvPr/>
        </p:nvSpPr>
        <p:spPr>
          <a:xfrm rot="802929">
            <a:off x="-215142" y="3146687"/>
            <a:ext cx="3627501" cy="1200329"/>
          </a:xfrm>
          <a:prstGeom prst="rect">
            <a:avLst/>
          </a:prstGeom>
          <a:noFill/>
        </p:spPr>
        <p:txBody>
          <a:bodyPr wrap="square" rtlCol="0">
            <a:spAutoFit/>
            <a:scene3d>
              <a:camera prst="isometricOffAxis2Right"/>
              <a:lightRig rig="threePt" dir="t"/>
            </a:scene3d>
            <a:sp3d extrusionH="57150">
              <a:bevelT w="82550" h="38100" prst="coolSlant"/>
            </a:sp3d>
          </a:bodyPr>
          <a:lstStyle/>
          <a:p>
            <a:pPr algn="ctr"/>
            <a:r>
              <a:rPr lang="en-US" sz="7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50800" dist="25400" dir="2700000" algn="tl" rotWithShape="0">
                    <a:prstClr val="black">
                      <a:alpha val="40000"/>
                    </a:prstClr>
                  </a:outerShdw>
                </a:effectLst>
              </a:rPr>
              <a:t>Answer:</a:t>
            </a:r>
          </a:p>
        </p:txBody>
      </p:sp>
    </p:spTree>
    <p:extLst>
      <p:ext uri="{BB962C8B-B14F-4D97-AF65-F5344CB8AC3E}">
        <p14:creationId xmlns:p14="http://schemas.microsoft.com/office/powerpoint/2010/main" val="3931495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BBDC65-14C0-4919-8848-3F4AF271D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019800" y="1724722"/>
            <a:ext cx="2057400" cy="5051502"/>
          </a:xfrm>
          <a:prstGeom prst="rect">
            <a:avLst/>
          </a:prstGeom>
        </p:spPr>
      </p:pic>
      <p:pic>
        <p:nvPicPr>
          <p:cNvPr id="10" name="Picture 9">
            <a:extLst>
              <a:ext uri="{FF2B5EF4-FFF2-40B4-BE49-F238E27FC236}">
                <a16:creationId xmlns:a16="http://schemas.microsoft.com/office/drawing/2014/main" id="{0F394763-93EF-481D-A77A-DA58A07E027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897418" y="1828800"/>
            <a:ext cx="2362199" cy="3056964"/>
          </a:xfrm>
          <a:prstGeom prst="rect">
            <a:avLst/>
          </a:prstGeom>
          <a:effectLst>
            <a:outerShdw blurRad="50800" dist="38100" dir="2700000" algn="tl" rotWithShape="0">
              <a:prstClr val="black">
                <a:alpha val="40000"/>
              </a:prstClr>
            </a:outerShdw>
          </a:effectLst>
          <a:scene3d>
            <a:camera prst="perspectiveContrastingLeftFacing">
              <a:rot lat="513179" lon="1424688" rev="21185263"/>
            </a:camera>
            <a:lightRig rig="threePt" dir="t"/>
          </a:scene3d>
        </p:spPr>
      </p:pic>
      <p:sp>
        <p:nvSpPr>
          <p:cNvPr id="11" name="TextBox 10">
            <a:extLst>
              <a:ext uri="{FF2B5EF4-FFF2-40B4-BE49-F238E27FC236}">
                <a16:creationId xmlns:a16="http://schemas.microsoft.com/office/drawing/2014/main" id="{FF29487E-64A8-42BA-816B-F1897F1E3B7F}"/>
              </a:ext>
            </a:extLst>
          </p:cNvPr>
          <p:cNvSpPr txBox="1"/>
          <p:nvPr/>
        </p:nvSpPr>
        <p:spPr>
          <a:xfrm>
            <a:off x="427183" y="2616369"/>
            <a:ext cx="5638800" cy="338554"/>
          </a:xfrm>
          <a:prstGeom prst="rect">
            <a:avLst/>
          </a:prstGeom>
          <a:noFill/>
        </p:spPr>
        <p:txBody>
          <a:bodyPr wrap="square" rtlCol="0">
            <a:spAutoFit/>
          </a:bodyPr>
          <a:lstStyle/>
          <a:p>
            <a:r>
              <a:rPr lang="en-US" sz="1600" i="1" dirty="0">
                <a:solidFill>
                  <a:schemeClr val="bg1">
                    <a:lumMod val="65000"/>
                  </a:schemeClr>
                </a:solidFill>
              </a:rPr>
              <a:t>Presenter:  Please hand out the Outside the Gym handout.</a:t>
            </a:r>
          </a:p>
        </p:txBody>
      </p:sp>
      <p:sp>
        <p:nvSpPr>
          <p:cNvPr id="6" name="Title 5">
            <a:extLst>
              <a:ext uri="{FF2B5EF4-FFF2-40B4-BE49-F238E27FC236}">
                <a16:creationId xmlns:a16="http://schemas.microsoft.com/office/drawing/2014/main" id="{C79140B6-B43B-4A7F-A1FB-ECE6408336BE}"/>
              </a:ext>
            </a:extLst>
          </p:cNvPr>
          <p:cNvSpPr>
            <a:spLocks noGrp="1"/>
          </p:cNvSpPr>
          <p:nvPr>
            <p:ph type="ctrTitle"/>
          </p:nvPr>
        </p:nvSpPr>
        <p:spPr>
          <a:xfrm>
            <a:off x="427182" y="2852457"/>
            <a:ext cx="5470235" cy="1009650"/>
          </a:xfrm>
        </p:spPr>
        <p:txBody>
          <a:bodyPr/>
          <a:lstStyle/>
          <a:p>
            <a:r>
              <a:rPr lang="en-US" dirty="0"/>
              <a:t>Exercising Outside the Gym</a:t>
            </a:r>
            <a:br>
              <a:rPr lang="en-US" dirty="0"/>
            </a:br>
            <a:r>
              <a:rPr lang="en-US" sz="1800" dirty="0"/>
              <a:t>Just because the gym is closed or your trainer is not able to come out to your community in person, does not mean that you can’t stay physically active.  Many of our communities are making our LIVE Virtual classes available to their residents (ask us how you can participate from the safety of your own home).  The following are some ideas for the rest of the week to keep you from getting sedentary.</a:t>
            </a:r>
          </a:p>
        </p:txBody>
      </p:sp>
    </p:spTree>
    <p:extLst>
      <p:ext uri="{BB962C8B-B14F-4D97-AF65-F5344CB8AC3E}">
        <p14:creationId xmlns:p14="http://schemas.microsoft.com/office/powerpoint/2010/main" val="4278247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DE1DAEC-75FD-4BA5-AC89-F2AB01F91AF0}"/>
              </a:ext>
            </a:extLst>
          </p:cNvPr>
          <p:cNvSpPr txBox="1"/>
          <p:nvPr/>
        </p:nvSpPr>
        <p:spPr>
          <a:xfrm>
            <a:off x="3352800" y="2946400"/>
            <a:ext cx="2590800" cy="2585323"/>
          </a:xfrm>
          <a:prstGeom prst="rect">
            <a:avLst/>
          </a:prstGeom>
          <a:noFill/>
        </p:spPr>
        <p:txBody>
          <a:bodyPr wrap="square" rtlCol="0">
            <a:spAutoFit/>
          </a:bodyPr>
          <a:lstStyle/>
          <a:p>
            <a:pPr marL="285750" indent="-285750">
              <a:buFont typeface="Arial" panose="020B0604020202020204" pitchFamily="34" charset="0"/>
              <a:buChar char="•"/>
            </a:pPr>
            <a:r>
              <a:rPr lang="en-US" dirty="0"/>
              <a:t>Let’s brainstorm how the activities found on the </a:t>
            </a:r>
            <a:r>
              <a:rPr lang="en-US" b="1" i="1" dirty="0"/>
              <a:t>Outside the Gym </a:t>
            </a:r>
            <a:r>
              <a:rPr lang="en-US" dirty="0"/>
              <a:t>handout could help you relieve arthritis pain.</a:t>
            </a:r>
          </a:p>
          <a:p>
            <a:pPr marL="285750" indent="-285750">
              <a:buFont typeface="Arial" panose="020B0604020202020204" pitchFamily="34" charset="0"/>
              <a:buChar char="•"/>
            </a:pPr>
            <a:r>
              <a:rPr lang="en-US" dirty="0"/>
              <a:t>Can you think of others to add to the list?</a:t>
            </a:r>
          </a:p>
        </p:txBody>
      </p:sp>
      <p:pic>
        <p:nvPicPr>
          <p:cNvPr id="12" name="Picture 11">
            <a:extLst>
              <a:ext uri="{FF2B5EF4-FFF2-40B4-BE49-F238E27FC236}">
                <a16:creationId xmlns:a16="http://schemas.microsoft.com/office/drawing/2014/main" id="{93948988-4034-44B0-B0D5-6A4B346C559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00800" y="2971800"/>
            <a:ext cx="1756529" cy="3073926"/>
          </a:xfrm>
          <a:prstGeom prst="rect">
            <a:avLst/>
          </a:prstGeom>
        </p:spPr>
      </p:pic>
      <p:pic>
        <p:nvPicPr>
          <p:cNvPr id="14" name="Picture 13">
            <a:extLst>
              <a:ext uri="{FF2B5EF4-FFF2-40B4-BE49-F238E27FC236}">
                <a16:creationId xmlns:a16="http://schemas.microsoft.com/office/drawing/2014/main" id="{ED377685-FCC8-4A9D-B374-834C0F88BA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3048000"/>
            <a:ext cx="3291898" cy="3429000"/>
          </a:xfrm>
          <a:prstGeom prst="rect">
            <a:avLst/>
          </a:prstGeom>
        </p:spPr>
      </p:pic>
    </p:spTree>
    <p:extLst>
      <p:ext uri="{BB962C8B-B14F-4D97-AF65-F5344CB8AC3E}">
        <p14:creationId xmlns:p14="http://schemas.microsoft.com/office/powerpoint/2010/main" val="774159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BBDC65-14C0-4919-8848-3F4AF271D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019800" y="1724722"/>
            <a:ext cx="2057400" cy="5051502"/>
          </a:xfrm>
          <a:prstGeom prst="rect">
            <a:avLst/>
          </a:prstGeom>
        </p:spPr>
      </p:pic>
      <p:pic>
        <p:nvPicPr>
          <p:cNvPr id="10" name="Picture 9">
            <a:extLst>
              <a:ext uri="{FF2B5EF4-FFF2-40B4-BE49-F238E27FC236}">
                <a16:creationId xmlns:a16="http://schemas.microsoft.com/office/drawing/2014/main" id="{0F394763-93EF-481D-A77A-DA58A07E027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897418" y="1828800"/>
            <a:ext cx="2362199" cy="3056963"/>
          </a:xfrm>
          <a:prstGeom prst="rect">
            <a:avLst/>
          </a:prstGeom>
          <a:effectLst>
            <a:outerShdw blurRad="50800" dist="38100" dir="2700000" algn="tl" rotWithShape="0">
              <a:prstClr val="black">
                <a:alpha val="40000"/>
              </a:prstClr>
            </a:outerShdw>
          </a:effectLst>
          <a:scene3d>
            <a:camera prst="perspectiveContrastingLeftFacing">
              <a:rot lat="513179" lon="1424688" rev="21185263"/>
            </a:camera>
            <a:lightRig rig="threePt" dir="t"/>
          </a:scene3d>
        </p:spPr>
      </p:pic>
      <p:sp>
        <p:nvSpPr>
          <p:cNvPr id="11" name="TextBox 10">
            <a:extLst>
              <a:ext uri="{FF2B5EF4-FFF2-40B4-BE49-F238E27FC236}">
                <a16:creationId xmlns:a16="http://schemas.microsoft.com/office/drawing/2014/main" id="{FF29487E-64A8-42BA-816B-F1897F1E3B7F}"/>
              </a:ext>
            </a:extLst>
          </p:cNvPr>
          <p:cNvSpPr txBox="1"/>
          <p:nvPr/>
        </p:nvSpPr>
        <p:spPr>
          <a:xfrm>
            <a:off x="558800" y="2589373"/>
            <a:ext cx="5638800" cy="338554"/>
          </a:xfrm>
          <a:prstGeom prst="rect">
            <a:avLst/>
          </a:prstGeom>
          <a:noFill/>
        </p:spPr>
        <p:txBody>
          <a:bodyPr wrap="square" rtlCol="0">
            <a:spAutoFit/>
          </a:bodyPr>
          <a:lstStyle/>
          <a:p>
            <a:r>
              <a:rPr lang="en-US" sz="1600" i="1" dirty="0">
                <a:solidFill>
                  <a:schemeClr val="bg1">
                    <a:lumMod val="65000"/>
                  </a:schemeClr>
                </a:solidFill>
              </a:rPr>
              <a:t>Presenter:  Please hand out the </a:t>
            </a:r>
            <a:r>
              <a:rPr lang="en-US" sz="1600" i="1" u="sng" dirty="0">
                <a:solidFill>
                  <a:schemeClr val="bg1">
                    <a:lumMod val="65000"/>
                  </a:schemeClr>
                </a:solidFill>
              </a:rPr>
              <a:t>Benefits of Exercise </a:t>
            </a:r>
            <a:r>
              <a:rPr lang="en-US" sz="1600" i="1" dirty="0">
                <a:solidFill>
                  <a:schemeClr val="bg1">
                    <a:lumMod val="65000"/>
                  </a:schemeClr>
                </a:solidFill>
              </a:rPr>
              <a:t>handout.</a:t>
            </a:r>
          </a:p>
        </p:txBody>
      </p:sp>
      <p:sp>
        <p:nvSpPr>
          <p:cNvPr id="5" name="TextBox 4">
            <a:extLst>
              <a:ext uri="{FF2B5EF4-FFF2-40B4-BE49-F238E27FC236}">
                <a16:creationId xmlns:a16="http://schemas.microsoft.com/office/drawing/2014/main" id="{97F0C122-0505-4B3B-860E-B57B90156DC9}"/>
              </a:ext>
            </a:extLst>
          </p:cNvPr>
          <p:cNvSpPr txBox="1"/>
          <p:nvPr/>
        </p:nvSpPr>
        <p:spPr>
          <a:xfrm>
            <a:off x="558799" y="2927927"/>
            <a:ext cx="5278583" cy="2708434"/>
          </a:xfrm>
          <a:prstGeom prst="rect">
            <a:avLst/>
          </a:prstGeom>
          <a:noFill/>
        </p:spPr>
        <p:txBody>
          <a:bodyPr wrap="square" rtlCol="0">
            <a:spAutoFit/>
          </a:bodyPr>
          <a:lstStyle/>
          <a:p>
            <a:r>
              <a:rPr lang="en-US" dirty="0">
                <a:solidFill>
                  <a:srgbClr val="42453C"/>
                </a:solidFill>
              </a:rPr>
              <a:t>Though you might think exercise will aggravate your joint pain and stiffness, that's not the case. Lack of exercise actually can make your joints even more painful and stiff.</a:t>
            </a:r>
          </a:p>
          <a:p>
            <a:endParaRPr lang="en-US" dirty="0">
              <a:solidFill>
                <a:srgbClr val="42453C"/>
              </a:solidFill>
            </a:endParaRPr>
          </a:p>
          <a:p>
            <a:r>
              <a:rPr lang="en-US" dirty="0">
                <a:solidFill>
                  <a:srgbClr val="42453C"/>
                </a:solidFill>
              </a:rPr>
              <a:t>That's because keeping your muscles and surrounding tissue strong is crucial to maintaining support for your bones. Not exercising weakens those supporting muscles, creating more stress on your joints.</a:t>
            </a:r>
          </a:p>
          <a:p>
            <a:r>
              <a:rPr lang="en-US" sz="800" dirty="0"/>
              <a:t>Source</a:t>
            </a:r>
            <a:r>
              <a:rPr lang="en-US" sz="800" dirty="0">
                <a:solidFill>
                  <a:srgbClr val="548D1C"/>
                </a:solidFill>
              </a:rPr>
              <a:t>:  </a:t>
            </a:r>
            <a:r>
              <a:rPr lang="en-US" sz="800" dirty="0">
                <a:solidFill>
                  <a:srgbClr val="548D1C"/>
                </a:solidFill>
                <a:hlinkClick r:id="rId4">
                  <a:extLst>
                    <a:ext uri="{A12FA001-AC4F-418D-AE19-62706E023703}">
                      <ahyp:hlinkClr xmlns:ahyp="http://schemas.microsoft.com/office/drawing/2018/hyperlinkcolor" val="tx"/>
                    </a:ext>
                  </a:extLst>
                </a:hlinkClick>
              </a:rPr>
              <a:t>https://www.mayoclinic.org/diseases-conditions/arthritis/in-depth/arthritis/art-20047971</a:t>
            </a:r>
            <a:endParaRPr lang="en-US" sz="800" dirty="0">
              <a:solidFill>
                <a:srgbClr val="548D1C"/>
              </a:solidFill>
            </a:endParaRPr>
          </a:p>
        </p:txBody>
      </p:sp>
    </p:spTree>
    <p:extLst>
      <p:ext uri="{BB962C8B-B14F-4D97-AF65-F5344CB8AC3E}">
        <p14:creationId xmlns:p14="http://schemas.microsoft.com/office/powerpoint/2010/main" val="3785658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F0C122-0505-4B3B-860E-B57B90156DC9}"/>
              </a:ext>
            </a:extLst>
          </p:cNvPr>
          <p:cNvSpPr txBox="1"/>
          <p:nvPr/>
        </p:nvSpPr>
        <p:spPr>
          <a:xfrm>
            <a:off x="3865417" y="2927927"/>
            <a:ext cx="5278583" cy="2708434"/>
          </a:xfrm>
          <a:prstGeom prst="rect">
            <a:avLst/>
          </a:prstGeom>
          <a:noFill/>
        </p:spPr>
        <p:txBody>
          <a:bodyPr wrap="square" rtlCol="0">
            <a:spAutoFit/>
          </a:bodyPr>
          <a:lstStyle/>
          <a:p>
            <a:r>
              <a:rPr lang="en-US" b="1" dirty="0">
                <a:solidFill>
                  <a:srgbClr val="42453C"/>
                </a:solidFill>
              </a:rPr>
              <a:t>Exercise helps mitigate the pain and stiffness of arthritis by:</a:t>
            </a:r>
          </a:p>
          <a:p>
            <a:pPr marL="285750" indent="-285750">
              <a:buFont typeface="Arial" panose="020B0604020202020204" pitchFamily="34" charset="0"/>
              <a:buChar char="•"/>
            </a:pPr>
            <a:r>
              <a:rPr lang="en-US" dirty="0"/>
              <a:t>Strengthen the muscles around your joints</a:t>
            </a:r>
          </a:p>
          <a:p>
            <a:pPr marL="285750" indent="-285750">
              <a:buFont typeface="Arial" panose="020B0604020202020204" pitchFamily="34" charset="0"/>
              <a:buChar char="•"/>
            </a:pPr>
            <a:r>
              <a:rPr lang="en-US" dirty="0"/>
              <a:t>Help you maintain bone strength</a:t>
            </a:r>
          </a:p>
          <a:p>
            <a:pPr marL="285750" indent="-285750">
              <a:buFont typeface="Arial" panose="020B0604020202020204" pitchFamily="34" charset="0"/>
              <a:buChar char="•"/>
            </a:pPr>
            <a:r>
              <a:rPr lang="en-US" dirty="0"/>
              <a:t>Give you more energy to get through the day</a:t>
            </a:r>
          </a:p>
          <a:p>
            <a:pPr marL="285750" indent="-285750">
              <a:buFont typeface="Arial" panose="020B0604020202020204" pitchFamily="34" charset="0"/>
              <a:buChar char="•"/>
            </a:pPr>
            <a:r>
              <a:rPr lang="en-US" dirty="0"/>
              <a:t>Make it easier to get a good night's sleep</a:t>
            </a:r>
          </a:p>
          <a:p>
            <a:pPr marL="285750" indent="-285750">
              <a:buFont typeface="Arial" panose="020B0604020202020204" pitchFamily="34" charset="0"/>
              <a:buChar char="•"/>
            </a:pPr>
            <a:r>
              <a:rPr lang="en-US" dirty="0"/>
              <a:t>Help you control your weight</a:t>
            </a:r>
          </a:p>
          <a:p>
            <a:pPr marL="285750" indent="-285750">
              <a:buFont typeface="Arial" panose="020B0604020202020204" pitchFamily="34" charset="0"/>
              <a:buChar char="•"/>
            </a:pPr>
            <a:r>
              <a:rPr lang="en-US" dirty="0"/>
              <a:t>Enhance your quality of life</a:t>
            </a:r>
          </a:p>
          <a:p>
            <a:pPr marL="285750" indent="-285750">
              <a:buFont typeface="Arial" panose="020B0604020202020204" pitchFamily="34" charset="0"/>
              <a:buChar char="•"/>
            </a:pPr>
            <a:r>
              <a:rPr lang="en-US" dirty="0"/>
              <a:t>Improve your balance</a:t>
            </a:r>
          </a:p>
          <a:p>
            <a:r>
              <a:rPr lang="en-US" sz="800" dirty="0"/>
              <a:t>Source</a:t>
            </a:r>
            <a:r>
              <a:rPr lang="en-US" sz="800" dirty="0">
                <a:solidFill>
                  <a:srgbClr val="548D1C"/>
                </a:solidFill>
              </a:rPr>
              <a:t>:  </a:t>
            </a:r>
            <a:r>
              <a:rPr lang="en-US" sz="800" dirty="0">
                <a:solidFill>
                  <a:srgbClr val="548D1C"/>
                </a:solidFill>
                <a:hlinkClick r:id="rId2">
                  <a:extLst>
                    <a:ext uri="{A12FA001-AC4F-418D-AE19-62706E023703}">
                      <ahyp:hlinkClr xmlns:ahyp="http://schemas.microsoft.com/office/drawing/2018/hyperlinkcolor" val="tx"/>
                    </a:ext>
                  </a:extLst>
                </a:hlinkClick>
              </a:rPr>
              <a:t>https://www.mayoclinic.org/diseases-conditions/arthritis/in-depth/arthritis/art-20047971</a:t>
            </a:r>
            <a:endParaRPr lang="en-US" sz="800" dirty="0">
              <a:solidFill>
                <a:srgbClr val="548D1C"/>
              </a:solidFill>
            </a:endParaRPr>
          </a:p>
        </p:txBody>
      </p:sp>
      <p:pic>
        <p:nvPicPr>
          <p:cNvPr id="3" name="Picture 2">
            <a:extLst>
              <a:ext uri="{FF2B5EF4-FFF2-40B4-BE49-F238E27FC236}">
                <a16:creationId xmlns:a16="http://schemas.microsoft.com/office/drawing/2014/main" id="{67DC7C52-4F81-466B-B472-76E8C30EBE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374" y="1600200"/>
            <a:ext cx="3825626" cy="5410200"/>
          </a:xfrm>
          <a:prstGeom prst="rect">
            <a:avLst/>
          </a:prstGeom>
        </p:spPr>
      </p:pic>
    </p:spTree>
    <p:extLst>
      <p:ext uri="{BB962C8B-B14F-4D97-AF65-F5344CB8AC3E}">
        <p14:creationId xmlns:p14="http://schemas.microsoft.com/office/powerpoint/2010/main" val="14309724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2062</TotalTime>
  <Words>1302</Words>
  <Application>Microsoft Office PowerPoint</Application>
  <PresentationFormat>On-screen Show (4:3)</PresentationFormat>
  <Paragraphs>83</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ff-dagny-web-pro</vt:lpstr>
      <vt:lpstr>Wingdings</vt:lpstr>
      <vt:lpstr>Office Theme</vt:lpstr>
      <vt:lpstr>Welcome</vt:lpstr>
      <vt:lpstr>PowerPoint Presentation</vt:lpstr>
      <vt:lpstr>PowerPoint Presentation</vt:lpstr>
      <vt:lpstr>PowerPoint Presentation</vt:lpstr>
      <vt:lpstr>PowerPoint Presentation</vt:lpstr>
      <vt:lpstr>Exercising Outside the Gym Just because the gym is closed or your trainer is not able to come out to your community in person, does not mean that you can’t stay physically active.  Many of our communities are making our LIVE Virtual classes available to their residents (ask us how you can participate from the safety of your own home).  The following are some ideas for the rest of the week to keep you from getting sedentary.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Live 2B Healthy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Nygard</dc:creator>
  <cp:lastModifiedBy>Kelly Nygard</cp:lastModifiedBy>
  <cp:revision>71</cp:revision>
  <dcterms:created xsi:type="dcterms:W3CDTF">2018-05-24T17:58:54Z</dcterms:created>
  <dcterms:modified xsi:type="dcterms:W3CDTF">2020-08-12T20:51:44Z</dcterms:modified>
</cp:coreProperties>
</file>